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3" r:id="rId3"/>
  </p:sldIdLst>
  <p:sldSz cx="7559675" cy="1069181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C"/>
    <a:srgbClr val="5B9BD5"/>
    <a:srgbClr val="BDD7EE"/>
    <a:srgbClr val="DBEBF5"/>
    <a:srgbClr val="CEE4F2"/>
    <a:srgbClr val="FAFE48"/>
    <a:srgbClr val="E71873"/>
    <a:srgbClr val="FEFE7E"/>
    <a:srgbClr val="FFFF00"/>
    <a:srgbClr val="9FE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91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テキスト プレースホルダー 70"/>
          <p:cNvSpPr>
            <a:spLocks noGrp="1"/>
          </p:cNvSpPr>
          <p:nvPr>
            <p:ph type="body" sz="quarter" idx="10" hasCustomPrompt="1"/>
          </p:nvPr>
        </p:nvSpPr>
        <p:spPr>
          <a:xfrm>
            <a:off x="4708524" y="199869"/>
            <a:ext cx="2632075" cy="32911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zh-CN" dirty="0"/>
              <a:t>20XX</a:t>
            </a:r>
            <a:r>
              <a:rPr kumimoji="1" lang="zh-CN" altLang="en-US" dirty="0"/>
              <a:t>年 春号　〇月～〇月</a:t>
            </a:r>
            <a:endParaRPr kumimoji="1" lang="ja-JP" altLang="en-US" dirty="0"/>
          </a:p>
        </p:txBody>
      </p:sp>
      <p:sp>
        <p:nvSpPr>
          <p:cNvPr id="72" name="テキスト プレースホルダー 70"/>
          <p:cNvSpPr>
            <a:spLocks noGrp="1"/>
          </p:cNvSpPr>
          <p:nvPr>
            <p:ph type="body" sz="quarter" idx="11" hasCustomPrompt="1"/>
          </p:nvPr>
        </p:nvSpPr>
        <p:spPr>
          <a:xfrm rot="21104793">
            <a:off x="5588278" y="1023743"/>
            <a:ext cx="641272" cy="6402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入会費年会費</a:t>
            </a:r>
          </a:p>
        </p:txBody>
      </p:sp>
      <p:sp>
        <p:nvSpPr>
          <p:cNvPr id="73" name="テキスト プレースホルダー 70"/>
          <p:cNvSpPr>
            <a:spLocks noGrp="1"/>
          </p:cNvSpPr>
          <p:nvPr>
            <p:ph type="body" sz="quarter" idx="12" hasCustomPrompt="1"/>
          </p:nvPr>
        </p:nvSpPr>
        <p:spPr>
          <a:xfrm rot="21078415">
            <a:off x="6229899" y="905785"/>
            <a:ext cx="1120574" cy="64021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無料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75" name="テキスト プレースホルダー 74"/>
          <p:cNvSpPr>
            <a:spLocks noGrp="1"/>
          </p:cNvSpPr>
          <p:nvPr>
            <p:ph type="body" sz="quarter" idx="13" hasCustomPrompt="1"/>
          </p:nvPr>
        </p:nvSpPr>
        <p:spPr>
          <a:xfrm>
            <a:off x="546893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76" name="テキスト プレースホルダー 74"/>
          <p:cNvSpPr>
            <a:spLocks noGrp="1"/>
          </p:cNvSpPr>
          <p:nvPr>
            <p:ph type="body" sz="quarter" idx="14" hasCustomPrompt="1"/>
          </p:nvPr>
        </p:nvSpPr>
        <p:spPr>
          <a:xfrm>
            <a:off x="4207668" y="2081213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80" name="テキスト プレースホルダー 79"/>
          <p:cNvSpPr>
            <a:spLocks noGrp="1"/>
          </p:cNvSpPr>
          <p:nvPr>
            <p:ph type="body" sz="quarter" idx="15" hasCustomPrompt="1"/>
          </p:nvPr>
        </p:nvSpPr>
        <p:spPr>
          <a:xfrm>
            <a:off x="17097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1" name="テキスト プレースホルダー 79"/>
          <p:cNvSpPr>
            <a:spLocks noGrp="1"/>
          </p:cNvSpPr>
          <p:nvPr>
            <p:ph type="body" sz="quarter" idx="16" hasCustomPrompt="1"/>
          </p:nvPr>
        </p:nvSpPr>
        <p:spPr>
          <a:xfrm>
            <a:off x="17097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4" name="図プレースホルダー 83"/>
          <p:cNvSpPr>
            <a:spLocks noGrp="1"/>
          </p:cNvSpPr>
          <p:nvPr>
            <p:ph type="pic" sz="quarter" idx="17" hasCustomPrompt="1"/>
          </p:nvPr>
        </p:nvSpPr>
        <p:spPr>
          <a:xfrm>
            <a:off x="3143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5" name="テキスト プレースホルダー 79"/>
          <p:cNvSpPr>
            <a:spLocks noGrp="1"/>
          </p:cNvSpPr>
          <p:nvPr>
            <p:ph type="body" sz="quarter" idx="18" hasCustomPrompt="1"/>
          </p:nvPr>
        </p:nvSpPr>
        <p:spPr>
          <a:xfrm>
            <a:off x="5367336" y="2503888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86" name="テキスト プレースホルダー 79"/>
          <p:cNvSpPr>
            <a:spLocks noGrp="1"/>
          </p:cNvSpPr>
          <p:nvPr>
            <p:ph type="body" sz="quarter" idx="19" hasCustomPrompt="1"/>
          </p:nvPr>
        </p:nvSpPr>
        <p:spPr>
          <a:xfrm>
            <a:off x="5367336" y="318888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7" name="図プレースホルダー 86"/>
          <p:cNvSpPr>
            <a:spLocks noGrp="1"/>
          </p:cNvSpPr>
          <p:nvPr>
            <p:ph type="pic" sz="quarter" idx="20" hasCustomPrompt="1"/>
          </p:nvPr>
        </p:nvSpPr>
        <p:spPr>
          <a:xfrm>
            <a:off x="3971925" y="2503487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2" name="テキスト プレースホルダー 74"/>
          <p:cNvSpPr>
            <a:spLocks noGrp="1"/>
          </p:cNvSpPr>
          <p:nvPr>
            <p:ph type="body" sz="quarter" idx="21" hasCustomPrompt="1"/>
          </p:nvPr>
        </p:nvSpPr>
        <p:spPr>
          <a:xfrm>
            <a:off x="546893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3" name="テキスト プレースホルダー 74"/>
          <p:cNvSpPr>
            <a:spLocks noGrp="1"/>
          </p:cNvSpPr>
          <p:nvPr>
            <p:ph type="body" sz="quarter" idx="22" hasCustomPrompt="1"/>
          </p:nvPr>
        </p:nvSpPr>
        <p:spPr>
          <a:xfrm>
            <a:off x="4207668" y="3919538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14" name="テキスト プレースホルダー 79"/>
          <p:cNvSpPr>
            <a:spLocks noGrp="1"/>
          </p:cNvSpPr>
          <p:nvPr>
            <p:ph type="body" sz="quarter" idx="23" hasCustomPrompt="1"/>
          </p:nvPr>
        </p:nvSpPr>
        <p:spPr>
          <a:xfrm>
            <a:off x="17097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5" name="テキスト プレースホルダー 79"/>
          <p:cNvSpPr>
            <a:spLocks noGrp="1"/>
          </p:cNvSpPr>
          <p:nvPr>
            <p:ph type="body" sz="quarter" idx="24" hasCustomPrompt="1"/>
          </p:nvPr>
        </p:nvSpPr>
        <p:spPr>
          <a:xfrm>
            <a:off x="17097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6" name="図プレースホルダー 115"/>
          <p:cNvSpPr>
            <a:spLocks noGrp="1"/>
          </p:cNvSpPr>
          <p:nvPr>
            <p:ph type="pic" sz="quarter" idx="25" hasCustomPrompt="1"/>
          </p:nvPr>
        </p:nvSpPr>
        <p:spPr>
          <a:xfrm>
            <a:off x="3143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17" name="テキスト プレースホルダー 79"/>
          <p:cNvSpPr>
            <a:spLocks noGrp="1"/>
          </p:cNvSpPr>
          <p:nvPr>
            <p:ph type="body" sz="quarter" idx="26" hasCustomPrompt="1"/>
          </p:nvPr>
        </p:nvSpPr>
        <p:spPr>
          <a:xfrm>
            <a:off x="5367336" y="4342213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79"/>
          <p:cNvSpPr>
            <a:spLocks noGrp="1"/>
          </p:cNvSpPr>
          <p:nvPr>
            <p:ph type="body" sz="quarter" idx="27" hasCustomPrompt="1"/>
          </p:nvPr>
        </p:nvSpPr>
        <p:spPr>
          <a:xfrm>
            <a:off x="5367336" y="5027211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19" name="図プレースホルダー 118"/>
          <p:cNvSpPr>
            <a:spLocks noGrp="1"/>
          </p:cNvSpPr>
          <p:nvPr>
            <p:ph type="pic" sz="quarter" idx="28" hasCustomPrompt="1"/>
          </p:nvPr>
        </p:nvSpPr>
        <p:spPr>
          <a:xfrm>
            <a:off x="3971925" y="4341812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8" name="テキスト プレースホルダー 74"/>
          <p:cNvSpPr>
            <a:spLocks noGrp="1"/>
          </p:cNvSpPr>
          <p:nvPr>
            <p:ph type="body" sz="quarter" idx="29" hasCustomPrompt="1"/>
          </p:nvPr>
        </p:nvSpPr>
        <p:spPr>
          <a:xfrm>
            <a:off x="546893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29" name="テキスト プレースホルダー 74"/>
          <p:cNvSpPr>
            <a:spLocks noGrp="1"/>
          </p:cNvSpPr>
          <p:nvPr>
            <p:ph type="body" sz="quarter" idx="30" hasCustomPrompt="1"/>
          </p:nvPr>
        </p:nvSpPr>
        <p:spPr>
          <a:xfrm>
            <a:off x="4207668" y="5761246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30" name="テキスト プレースホルダー 79"/>
          <p:cNvSpPr>
            <a:spLocks noGrp="1"/>
          </p:cNvSpPr>
          <p:nvPr>
            <p:ph type="body" sz="quarter" idx="31" hasCustomPrompt="1"/>
          </p:nvPr>
        </p:nvSpPr>
        <p:spPr>
          <a:xfrm>
            <a:off x="17097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1" name="テキスト プレースホルダー 79"/>
          <p:cNvSpPr>
            <a:spLocks noGrp="1"/>
          </p:cNvSpPr>
          <p:nvPr>
            <p:ph type="body" sz="quarter" idx="32" hasCustomPrompt="1"/>
          </p:nvPr>
        </p:nvSpPr>
        <p:spPr>
          <a:xfrm>
            <a:off x="17097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2" name="図プレースホルダー 131"/>
          <p:cNvSpPr>
            <a:spLocks noGrp="1"/>
          </p:cNvSpPr>
          <p:nvPr>
            <p:ph type="pic" sz="quarter" idx="33" hasCustomPrompt="1"/>
          </p:nvPr>
        </p:nvSpPr>
        <p:spPr>
          <a:xfrm>
            <a:off x="3143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3" name="テキスト プレースホルダー 79"/>
          <p:cNvSpPr>
            <a:spLocks noGrp="1"/>
          </p:cNvSpPr>
          <p:nvPr>
            <p:ph type="body" sz="quarter" idx="34" hasCustomPrompt="1"/>
          </p:nvPr>
        </p:nvSpPr>
        <p:spPr>
          <a:xfrm>
            <a:off x="5367336" y="6183921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4" name="テキスト プレースホルダー 79"/>
          <p:cNvSpPr>
            <a:spLocks noGrp="1"/>
          </p:cNvSpPr>
          <p:nvPr>
            <p:ph type="body" sz="quarter" idx="35" hasCustomPrompt="1"/>
          </p:nvPr>
        </p:nvSpPr>
        <p:spPr>
          <a:xfrm>
            <a:off x="5367336" y="6868919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36" hasCustomPrompt="1"/>
          </p:nvPr>
        </p:nvSpPr>
        <p:spPr>
          <a:xfrm>
            <a:off x="3971925" y="6183520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4" name="テキスト プレースホルダー 74"/>
          <p:cNvSpPr>
            <a:spLocks noGrp="1"/>
          </p:cNvSpPr>
          <p:nvPr>
            <p:ph type="body" sz="quarter" idx="37" hasCustomPrompt="1"/>
          </p:nvPr>
        </p:nvSpPr>
        <p:spPr>
          <a:xfrm>
            <a:off x="546893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5" name="テキスト プレースホルダー 74"/>
          <p:cNvSpPr>
            <a:spLocks noGrp="1"/>
          </p:cNvSpPr>
          <p:nvPr>
            <p:ph type="body" sz="quarter" idx="38" hasCustomPrompt="1"/>
          </p:nvPr>
        </p:nvSpPr>
        <p:spPr>
          <a:xfrm>
            <a:off x="4207668" y="7603355"/>
            <a:ext cx="3050382" cy="398054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ここにコース名を入れましょう</a:t>
            </a:r>
          </a:p>
        </p:txBody>
      </p:sp>
      <p:sp>
        <p:nvSpPr>
          <p:cNvPr id="146" name="テキスト プレースホルダー 79"/>
          <p:cNvSpPr>
            <a:spLocks noGrp="1"/>
          </p:cNvSpPr>
          <p:nvPr>
            <p:ph type="body" sz="quarter" idx="39" hasCustomPrompt="1"/>
          </p:nvPr>
        </p:nvSpPr>
        <p:spPr>
          <a:xfrm>
            <a:off x="17097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47" name="テキスト プレースホルダー 79"/>
          <p:cNvSpPr>
            <a:spLocks noGrp="1"/>
          </p:cNvSpPr>
          <p:nvPr>
            <p:ph type="body" sz="quarter" idx="40" hasCustomPrompt="1"/>
          </p:nvPr>
        </p:nvSpPr>
        <p:spPr>
          <a:xfrm>
            <a:off x="17097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48" name="図プレースホルダー 147"/>
          <p:cNvSpPr>
            <a:spLocks noGrp="1"/>
          </p:cNvSpPr>
          <p:nvPr>
            <p:ph type="pic" sz="quarter" idx="41" hasCustomPrompt="1"/>
          </p:nvPr>
        </p:nvSpPr>
        <p:spPr>
          <a:xfrm>
            <a:off x="3143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49" name="テキスト プレースホルダー 79"/>
          <p:cNvSpPr>
            <a:spLocks noGrp="1"/>
          </p:cNvSpPr>
          <p:nvPr>
            <p:ph type="body" sz="quarter" idx="42" hasCustomPrompt="1"/>
          </p:nvPr>
        </p:nvSpPr>
        <p:spPr>
          <a:xfrm>
            <a:off x="5367336" y="8026030"/>
            <a:ext cx="2062164" cy="71813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50" name="テキスト プレースホルダー 79"/>
          <p:cNvSpPr>
            <a:spLocks noGrp="1"/>
          </p:cNvSpPr>
          <p:nvPr>
            <p:ph type="body" sz="quarter" idx="43" hasCustomPrompt="1"/>
          </p:nvPr>
        </p:nvSpPr>
        <p:spPr>
          <a:xfrm>
            <a:off x="5367336" y="8711028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6038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151" name="図プレースホルダー 150"/>
          <p:cNvSpPr>
            <a:spLocks noGrp="1"/>
          </p:cNvSpPr>
          <p:nvPr>
            <p:ph type="pic" sz="quarter" idx="44" hasCustomPrompt="1"/>
          </p:nvPr>
        </p:nvSpPr>
        <p:spPr>
          <a:xfrm>
            <a:off x="3971925" y="8025629"/>
            <a:ext cx="1381125" cy="1181100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2" name="テキスト プレースホルダー 74"/>
          <p:cNvSpPr>
            <a:spLocks noGrp="1"/>
          </p:cNvSpPr>
          <p:nvPr>
            <p:ph type="body" sz="quarter" idx="45" hasCustomPrompt="1"/>
          </p:nvPr>
        </p:nvSpPr>
        <p:spPr>
          <a:xfrm>
            <a:off x="172714" y="9666869"/>
            <a:ext cx="412228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〇〇〇〇文化センター</a:t>
            </a:r>
          </a:p>
        </p:txBody>
      </p:sp>
      <p:sp>
        <p:nvSpPr>
          <p:cNvPr id="153" name="テキスト プレースホルダー 74"/>
          <p:cNvSpPr>
            <a:spLocks noGrp="1"/>
          </p:cNvSpPr>
          <p:nvPr>
            <p:ph type="body" sz="quarter" idx="46" hasCustomPrompt="1"/>
          </p:nvPr>
        </p:nvSpPr>
        <p:spPr>
          <a:xfrm>
            <a:off x="4294997" y="9666869"/>
            <a:ext cx="3134503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154" name="テキスト プレースホルダー 74"/>
          <p:cNvSpPr>
            <a:spLocks noGrp="1"/>
          </p:cNvSpPr>
          <p:nvPr>
            <p:ph type="body" sz="quarter" idx="47" hasCustomPrompt="1"/>
          </p:nvPr>
        </p:nvSpPr>
        <p:spPr>
          <a:xfrm>
            <a:off x="172715" y="10117629"/>
            <a:ext cx="2357126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</a:t>
            </a:r>
            <a:r>
              <a:rPr kumimoji="1" lang="en-US" altLang="ja-JP" dirty="0"/>
              <a:t>XXX-XXXX</a:t>
            </a:r>
            <a:r>
              <a:rPr kumimoji="1" lang="ja-JP" altLang="en-US" dirty="0"/>
              <a:t>　</a:t>
            </a:r>
          </a:p>
        </p:txBody>
      </p:sp>
      <p:sp>
        <p:nvSpPr>
          <p:cNvPr id="155" name="テキスト プレースホルダー 74"/>
          <p:cNvSpPr>
            <a:spLocks noGrp="1"/>
          </p:cNvSpPr>
          <p:nvPr>
            <p:ph type="body" sz="quarter" idx="48" hasCustomPrompt="1"/>
          </p:nvPr>
        </p:nvSpPr>
        <p:spPr>
          <a:xfrm>
            <a:off x="2626107" y="10117629"/>
            <a:ext cx="2387854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zh-TW" altLang="en-US" dirty="0"/>
              <a:t>受付時間</a:t>
            </a:r>
            <a:r>
              <a:rPr kumimoji="1" lang="ja-JP" altLang="en-US" dirty="0"/>
              <a:t>　</a:t>
            </a:r>
            <a:r>
              <a:rPr kumimoji="1" lang="en-US" altLang="ja-JP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r>
              <a:rPr kumimoji="1" lang="zh-TW" altLang="en-US" dirty="0"/>
              <a:t>～</a:t>
            </a:r>
            <a:r>
              <a:rPr kumimoji="1" lang="en-US" altLang="zh-TW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endParaRPr kumimoji="1" lang="ja-JP" altLang="en-US" dirty="0"/>
          </a:p>
        </p:txBody>
      </p:sp>
      <p:sp>
        <p:nvSpPr>
          <p:cNvPr id="156" name="テキスト プレースホルダー 74"/>
          <p:cNvSpPr>
            <a:spLocks noGrp="1"/>
          </p:cNvSpPr>
          <p:nvPr>
            <p:ph type="body" sz="quarter" idx="49" hasCustomPrompt="1"/>
          </p:nvPr>
        </p:nvSpPr>
        <p:spPr>
          <a:xfrm>
            <a:off x="5075950" y="10117629"/>
            <a:ext cx="2392463" cy="325543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157" name="テキスト プレースホルダー 74"/>
          <p:cNvSpPr>
            <a:spLocks noGrp="1"/>
          </p:cNvSpPr>
          <p:nvPr>
            <p:ph type="body" sz="quarter" idx="50" hasCustomPrompt="1"/>
          </p:nvPr>
        </p:nvSpPr>
        <p:spPr>
          <a:xfrm>
            <a:off x="172714" y="10384329"/>
            <a:ext cx="7256785" cy="258379"/>
          </a:xfrm>
        </p:spPr>
        <p:txBody>
          <a:bodyPr>
            <a:noAutofit/>
          </a:bodyPr>
          <a:lstStyle>
            <a:lvl1pPr marL="0" indent="0">
              <a:buNone/>
              <a:defRPr sz="800" b="0">
                <a:solidFill>
                  <a:srgbClr val="DDD3C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ここに注意事項などを入れましょう。ここに注意事項などを入れましょう。ここに注意事項などを入れましょう。ここに注意事項などを入れましょう。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410235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テキスト プレースホルダー 74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72714" y="9495614"/>
            <a:ext cx="4806157" cy="663829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〇〇〇〇文化センター</a:t>
            </a:r>
          </a:p>
        </p:txBody>
      </p:sp>
      <p:sp>
        <p:nvSpPr>
          <p:cNvPr id="57" name="テキスト プレースホルダー 74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4294997" y="9492130"/>
            <a:ext cx="3134503" cy="663829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58" name="テキスト プレースホルダー 74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72715" y="10013049"/>
            <a:ext cx="2357126" cy="3255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</a:t>
            </a:r>
            <a:r>
              <a:rPr kumimoji="1" lang="en-US" altLang="ja-JP" dirty="0"/>
              <a:t>XXX-XXXX</a:t>
            </a:r>
            <a:r>
              <a:rPr kumimoji="1" lang="ja-JP" altLang="en-US" dirty="0"/>
              <a:t>　</a:t>
            </a:r>
          </a:p>
        </p:txBody>
      </p:sp>
      <p:sp>
        <p:nvSpPr>
          <p:cNvPr id="59" name="テキスト プレースホルダー 74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2626107" y="10013049"/>
            <a:ext cx="2387854" cy="3255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zh-TW" altLang="en-US" dirty="0"/>
              <a:t>受付時間</a:t>
            </a:r>
            <a:r>
              <a:rPr kumimoji="1" lang="ja-JP" altLang="en-US" dirty="0"/>
              <a:t>　</a:t>
            </a:r>
            <a:r>
              <a:rPr kumimoji="1" lang="en-US" altLang="ja-JP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r>
              <a:rPr kumimoji="1" lang="zh-TW" altLang="en-US" dirty="0"/>
              <a:t>～</a:t>
            </a:r>
            <a:r>
              <a:rPr kumimoji="1" lang="en-US" altLang="zh-TW" dirty="0"/>
              <a:t>00</a:t>
            </a:r>
            <a:r>
              <a:rPr kumimoji="1" lang="zh-TW" altLang="en-US" dirty="0"/>
              <a:t>：</a:t>
            </a:r>
            <a:r>
              <a:rPr kumimoji="1" lang="en-US" altLang="zh-TW" dirty="0"/>
              <a:t>00</a:t>
            </a:r>
            <a:endParaRPr kumimoji="1" lang="ja-JP" altLang="en-US" dirty="0"/>
          </a:p>
        </p:txBody>
      </p:sp>
      <p:sp>
        <p:nvSpPr>
          <p:cNvPr id="60" name="テキスト プレースホルダー 74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5075950" y="10013049"/>
            <a:ext cx="2392463" cy="3255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61" name="テキスト プレースホルダー 74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72714" y="10279749"/>
            <a:ext cx="7256785" cy="258379"/>
          </a:xfrm>
        </p:spPr>
        <p:txBody>
          <a:bodyPr>
            <a:noAutofit/>
          </a:bodyPr>
          <a:lstStyle>
            <a:lvl1pPr marL="0" indent="0">
              <a:buNone/>
              <a:defRPr sz="800" b="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ここに注意事項などを入れましょう。ここに注意事項などを入れましょう。ここに注意事項などを入れましょう。ここに注意事項などを入れましょう。</a:t>
            </a:r>
          </a:p>
        </p:txBody>
      </p:sp>
      <p:sp>
        <p:nvSpPr>
          <p:cNvPr id="71" name="テキスト プレースホルダー 7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4607" y="2182813"/>
            <a:ext cx="2645193" cy="398054"/>
          </a:xfrm>
        </p:spPr>
        <p:txBody>
          <a:bodyPr>
            <a:normAutofit/>
          </a:bodyPr>
          <a:lstStyle>
            <a:lvl1pPr marL="0" indent="0">
              <a:buNone/>
              <a:defRPr sz="1600" b="1" spc="0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コース名を入れましょう</a:t>
            </a:r>
          </a:p>
        </p:txBody>
      </p:sp>
      <p:sp>
        <p:nvSpPr>
          <p:cNvPr id="72" name="テキスト プレースホルダー 7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757271" y="2605487"/>
            <a:ext cx="1869365" cy="1144187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73" name="テキスト プレースホルダー 7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757271" y="363239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74" name="図プレースホルダー 83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361860" y="2605086"/>
            <a:ext cx="1381125" cy="1563705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4" name="テキスト プレースホルダー 163"/>
          <p:cNvSpPr>
            <a:spLocks noGrp="1"/>
          </p:cNvSpPr>
          <p:nvPr>
            <p:ph type="body" sz="quarter" idx="74" hasCustomPrompt="1"/>
          </p:nvPr>
        </p:nvSpPr>
        <p:spPr>
          <a:xfrm>
            <a:off x="66900" y="1432223"/>
            <a:ext cx="7468412" cy="441833"/>
          </a:xfrm>
        </p:spPr>
        <p:txBody>
          <a:bodyPr>
            <a:norm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spc="300">
                <a:latin typeface="HGｺﾞｼｯｸM" panose="020B0609000000000000" pitchFamily="49" charset="-128"/>
                <a:ea typeface="HGｺﾞｼｯｸM" panose="020B0609000000000000" pitchFamily="49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ここにキャッチコピーを入れましょう。ここにコピーを入れましょう。</a:t>
            </a:r>
          </a:p>
        </p:txBody>
      </p:sp>
      <p:sp>
        <p:nvSpPr>
          <p:cNvPr id="241" name="テキスト プレースホルダー 74"/>
          <p:cNvSpPr>
            <a:spLocks noGrp="1"/>
          </p:cNvSpPr>
          <p:nvPr>
            <p:ph type="body" sz="quarter" idx="75" hasCustomPrompt="1"/>
          </p:nvPr>
        </p:nvSpPr>
        <p:spPr>
          <a:xfrm>
            <a:off x="4441407" y="2182813"/>
            <a:ext cx="2645193" cy="398054"/>
          </a:xfrm>
        </p:spPr>
        <p:txBody>
          <a:bodyPr>
            <a:normAutofit/>
          </a:bodyPr>
          <a:lstStyle>
            <a:lvl1pPr marL="0" indent="0">
              <a:buNone/>
              <a:defRPr sz="1600" b="1" spc="0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コース名を入れましょう</a:t>
            </a:r>
          </a:p>
        </p:txBody>
      </p:sp>
      <p:sp>
        <p:nvSpPr>
          <p:cNvPr id="242" name="テキスト プレースホルダー 79"/>
          <p:cNvSpPr>
            <a:spLocks noGrp="1"/>
          </p:cNvSpPr>
          <p:nvPr>
            <p:ph type="body" sz="quarter" idx="76" hasCustomPrompt="1"/>
          </p:nvPr>
        </p:nvSpPr>
        <p:spPr>
          <a:xfrm>
            <a:off x="5364071" y="2605487"/>
            <a:ext cx="1869365" cy="1144187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243" name="テキスト プレースホルダー 79"/>
          <p:cNvSpPr>
            <a:spLocks noGrp="1"/>
          </p:cNvSpPr>
          <p:nvPr>
            <p:ph type="body" sz="quarter" idx="77" hasCustomPrompt="1"/>
          </p:nvPr>
        </p:nvSpPr>
        <p:spPr>
          <a:xfrm>
            <a:off x="5364071" y="363239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244" name="図プレースホルダー 83"/>
          <p:cNvSpPr>
            <a:spLocks noGrp="1"/>
          </p:cNvSpPr>
          <p:nvPr>
            <p:ph type="pic" sz="quarter" idx="78" hasCustomPrompt="1"/>
          </p:nvPr>
        </p:nvSpPr>
        <p:spPr>
          <a:xfrm>
            <a:off x="3968660" y="2605086"/>
            <a:ext cx="1381125" cy="1563705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86" name="テキスト プレースホルダー 74"/>
          <p:cNvSpPr>
            <a:spLocks noGrp="1"/>
          </p:cNvSpPr>
          <p:nvPr>
            <p:ph type="body" sz="quarter" idx="79" hasCustomPrompt="1"/>
          </p:nvPr>
        </p:nvSpPr>
        <p:spPr>
          <a:xfrm>
            <a:off x="834607" y="4570413"/>
            <a:ext cx="2645193" cy="398054"/>
          </a:xfrm>
        </p:spPr>
        <p:txBody>
          <a:bodyPr>
            <a:normAutofit/>
          </a:bodyPr>
          <a:lstStyle>
            <a:lvl1pPr marL="0" indent="0">
              <a:buNone/>
              <a:defRPr sz="1600" b="1" spc="0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コース名を入れましょう</a:t>
            </a:r>
          </a:p>
        </p:txBody>
      </p:sp>
      <p:sp>
        <p:nvSpPr>
          <p:cNvPr id="287" name="テキスト プレースホルダー 79"/>
          <p:cNvSpPr>
            <a:spLocks noGrp="1"/>
          </p:cNvSpPr>
          <p:nvPr>
            <p:ph type="body" sz="quarter" idx="80" hasCustomPrompt="1"/>
          </p:nvPr>
        </p:nvSpPr>
        <p:spPr>
          <a:xfrm>
            <a:off x="1757271" y="4993087"/>
            <a:ext cx="1869365" cy="1144187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288" name="テキスト プレースホルダー 79"/>
          <p:cNvSpPr>
            <a:spLocks noGrp="1"/>
          </p:cNvSpPr>
          <p:nvPr>
            <p:ph type="body" sz="quarter" idx="81" hasCustomPrompt="1"/>
          </p:nvPr>
        </p:nvSpPr>
        <p:spPr>
          <a:xfrm>
            <a:off x="1757271" y="601999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289" name="図プレースホルダー 83"/>
          <p:cNvSpPr>
            <a:spLocks noGrp="1"/>
          </p:cNvSpPr>
          <p:nvPr>
            <p:ph type="pic" sz="quarter" idx="82" hasCustomPrompt="1"/>
          </p:nvPr>
        </p:nvSpPr>
        <p:spPr>
          <a:xfrm>
            <a:off x="361860" y="4992686"/>
            <a:ext cx="1381125" cy="1563705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295" name="テキスト プレースホルダー 74"/>
          <p:cNvSpPr>
            <a:spLocks noGrp="1"/>
          </p:cNvSpPr>
          <p:nvPr>
            <p:ph type="body" sz="quarter" idx="83" hasCustomPrompt="1"/>
          </p:nvPr>
        </p:nvSpPr>
        <p:spPr>
          <a:xfrm>
            <a:off x="4441407" y="4570413"/>
            <a:ext cx="2645193" cy="398054"/>
          </a:xfrm>
        </p:spPr>
        <p:txBody>
          <a:bodyPr>
            <a:normAutofit/>
          </a:bodyPr>
          <a:lstStyle>
            <a:lvl1pPr marL="0" indent="0">
              <a:buNone/>
              <a:defRPr sz="1600" b="1" spc="0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コース名を入れましょう</a:t>
            </a:r>
          </a:p>
        </p:txBody>
      </p:sp>
      <p:sp>
        <p:nvSpPr>
          <p:cNvPr id="296" name="テキスト プレースホルダー 79"/>
          <p:cNvSpPr>
            <a:spLocks noGrp="1"/>
          </p:cNvSpPr>
          <p:nvPr>
            <p:ph type="body" sz="quarter" idx="84" hasCustomPrompt="1"/>
          </p:nvPr>
        </p:nvSpPr>
        <p:spPr>
          <a:xfrm>
            <a:off x="5364071" y="4993087"/>
            <a:ext cx="1869365" cy="1144187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297" name="テキスト プレースホルダー 79"/>
          <p:cNvSpPr>
            <a:spLocks noGrp="1"/>
          </p:cNvSpPr>
          <p:nvPr>
            <p:ph type="body" sz="quarter" idx="85" hasCustomPrompt="1"/>
          </p:nvPr>
        </p:nvSpPr>
        <p:spPr>
          <a:xfrm>
            <a:off x="5364071" y="601999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298" name="図プレースホルダー 83"/>
          <p:cNvSpPr>
            <a:spLocks noGrp="1"/>
          </p:cNvSpPr>
          <p:nvPr>
            <p:ph type="pic" sz="quarter" idx="86" hasCustomPrompt="1"/>
          </p:nvPr>
        </p:nvSpPr>
        <p:spPr>
          <a:xfrm>
            <a:off x="3968660" y="4992686"/>
            <a:ext cx="1381125" cy="1563705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04" name="テキスト プレースホルダー 74"/>
          <p:cNvSpPr>
            <a:spLocks noGrp="1"/>
          </p:cNvSpPr>
          <p:nvPr>
            <p:ph type="body" sz="quarter" idx="87" hasCustomPrompt="1"/>
          </p:nvPr>
        </p:nvSpPr>
        <p:spPr>
          <a:xfrm>
            <a:off x="834607" y="6958013"/>
            <a:ext cx="2645193" cy="398054"/>
          </a:xfrm>
        </p:spPr>
        <p:txBody>
          <a:bodyPr>
            <a:normAutofit/>
          </a:bodyPr>
          <a:lstStyle>
            <a:lvl1pPr marL="0" indent="0">
              <a:buNone/>
              <a:defRPr sz="1600" b="1" spc="0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コース名を入れましょう</a:t>
            </a:r>
          </a:p>
        </p:txBody>
      </p:sp>
      <p:sp>
        <p:nvSpPr>
          <p:cNvPr id="305" name="テキスト プレースホルダー 79"/>
          <p:cNvSpPr>
            <a:spLocks noGrp="1"/>
          </p:cNvSpPr>
          <p:nvPr>
            <p:ph type="body" sz="quarter" idx="88" hasCustomPrompt="1"/>
          </p:nvPr>
        </p:nvSpPr>
        <p:spPr>
          <a:xfrm>
            <a:off x="1757271" y="7380687"/>
            <a:ext cx="1869365" cy="1144187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306" name="テキスト プレースホルダー 79"/>
          <p:cNvSpPr>
            <a:spLocks noGrp="1"/>
          </p:cNvSpPr>
          <p:nvPr>
            <p:ph type="body" sz="quarter" idx="89" hasCustomPrompt="1"/>
          </p:nvPr>
        </p:nvSpPr>
        <p:spPr>
          <a:xfrm>
            <a:off x="1757271" y="840759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307" name="図プレースホルダー 83"/>
          <p:cNvSpPr>
            <a:spLocks noGrp="1"/>
          </p:cNvSpPr>
          <p:nvPr>
            <p:ph type="pic" sz="quarter" idx="90" hasCustomPrompt="1"/>
          </p:nvPr>
        </p:nvSpPr>
        <p:spPr>
          <a:xfrm>
            <a:off x="361860" y="7380286"/>
            <a:ext cx="1381125" cy="1563705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13" name="テキスト プレースホルダー 74"/>
          <p:cNvSpPr>
            <a:spLocks noGrp="1"/>
          </p:cNvSpPr>
          <p:nvPr>
            <p:ph type="body" sz="quarter" idx="91" hasCustomPrompt="1"/>
          </p:nvPr>
        </p:nvSpPr>
        <p:spPr>
          <a:xfrm>
            <a:off x="4441407" y="6958013"/>
            <a:ext cx="2645193" cy="398054"/>
          </a:xfrm>
        </p:spPr>
        <p:txBody>
          <a:bodyPr>
            <a:normAutofit/>
          </a:bodyPr>
          <a:lstStyle>
            <a:lvl1pPr marL="0" indent="0">
              <a:buNone/>
              <a:defRPr sz="1600" b="1" spc="0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コース名を入れましょう</a:t>
            </a:r>
          </a:p>
        </p:txBody>
      </p:sp>
      <p:sp>
        <p:nvSpPr>
          <p:cNvPr id="314" name="テキスト プレースホルダー 79"/>
          <p:cNvSpPr>
            <a:spLocks noGrp="1"/>
          </p:cNvSpPr>
          <p:nvPr>
            <p:ph type="body" sz="quarter" idx="92" hasCustomPrompt="1"/>
          </p:nvPr>
        </p:nvSpPr>
        <p:spPr>
          <a:xfrm>
            <a:off x="5364071" y="7380687"/>
            <a:ext cx="1869365" cy="1144187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315" name="テキスト プレースホルダー 79"/>
          <p:cNvSpPr>
            <a:spLocks noGrp="1"/>
          </p:cNvSpPr>
          <p:nvPr>
            <p:ph type="body" sz="quarter" idx="93" hasCustomPrompt="1"/>
          </p:nvPr>
        </p:nvSpPr>
        <p:spPr>
          <a:xfrm>
            <a:off x="5364071" y="8407596"/>
            <a:ext cx="1995489" cy="572682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講師：舞黒 マイコ　　　　　　受講料：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円（月〇回）　　開催日：〇曜日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316" name="図プレースホルダー 83"/>
          <p:cNvSpPr>
            <a:spLocks noGrp="1"/>
          </p:cNvSpPr>
          <p:nvPr>
            <p:ph type="pic" sz="quarter" idx="94" hasCustomPrompt="1"/>
          </p:nvPr>
        </p:nvSpPr>
        <p:spPr>
          <a:xfrm>
            <a:off x="3968660" y="7380286"/>
            <a:ext cx="1381125" cy="1563705"/>
          </a:xfrm>
          <a:custGeom>
            <a:avLst/>
            <a:gdLst>
              <a:gd name="connsiteX0" fmla="*/ 0 w 1381125"/>
              <a:gd name="connsiteY0" fmla="*/ 0 h 1181100"/>
              <a:gd name="connsiteX1" fmla="*/ 1381125 w 1381125"/>
              <a:gd name="connsiteY1" fmla="*/ 0 h 1181100"/>
              <a:gd name="connsiteX2" fmla="*/ 1381125 w 1381125"/>
              <a:gd name="connsiteY2" fmla="*/ 1181100 h 1181100"/>
              <a:gd name="connsiteX3" fmla="*/ 0 w 1381125"/>
              <a:gd name="connsiteY3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1125" h="1181100">
                <a:moveTo>
                  <a:pt x="0" y="0"/>
                </a:moveTo>
                <a:lnTo>
                  <a:pt x="1381125" y="0"/>
                </a:lnTo>
                <a:lnTo>
                  <a:pt x="1381125" y="1181100"/>
                </a:lnTo>
                <a:lnTo>
                  <a:pt x="0" y="1181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>
            <a:noAutofit/>
          </a:bodyPr>
          <a:lstStyle>
            <a:lvl1pPr marL="0" indent="0" algn="ctr">
              <a:buNone/>
              <a:defRPr sz="11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326" name="テキスト プレースホルダー 325"/>
          <p:cNvSpPr>
            <a:spLocks noGrp="1"/>
          </p:cNvSpPr>
          <p:nvPr>
            <p:ph type="body" sz="quarter" idx="95" hasCustomPrompt="1"/>
          </p:nvPr>
        </p:nvSpPr>
        <p:spPr>
          <a:xfrm>
            <a:off x="4894708" y="152083"/>
            <a:ext cx="2294406" cy="361091"/>
          </a:xfrm>
        </p:spPr>
        <p:txBody>
          <a:bodyPr>
            <a:prstTxWarp prst="textWave1">
              <a:avLst/>
            </a:prstTxWarp>
            <a:noAutofit/>
          </a:bodyPr>
          <a:lstStyle>
            <a:lvl1pPr marL="0" indent="0">
              <a:buNone/>
              <a:defRPr sz="1600" b="1" u="sng" spc="3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kumimoji="1" lang="en-US" altLang="ja-JP" dirty="0"/>
              <a:t>20XX.Spring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036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748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949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80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72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5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74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351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1F9C-C4F4-4260-990F-0A104FED5414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2510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1F9C-C4F4-4260-990F-0A104FED5414}" type="datetimeFigureOut">
              <a:rPr kumimoji="1" lang="ja-JP" altLang="en-US" smtClean="0"/>
              <a:t>2026/4/22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2757F-E6F7-4928-9538-927C18CE579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803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jpeg"/><Relationship Id="rId11" Type="http://schemas.microsoft.com/office/2007/relationships/hdphoto" Target="../media/hdphoto1.wdp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B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条件">
            <a:extLst>
              <a:ext uri="{FF2B5EF4-FFF2-40B4-BE49-F238E27FC236}">
                <a16:creationId xmlns:a16="http://schemas.microsoft.com/office/drawing/2014/main" id="{6B2DE825-FB21-3E13-0939-C27ECC075047}"/>
              </a:ext>
            </a:extLst>
          </p:cNvPr>
          <p:cNvSpPr txBox="1"/>
          <p:nvPr/>
        </p:nvSpPr>
        <p:spPr>
          <a:xfrm>
            <a:off x="367200" y="5082915"/>
            <a:ext cx="3874576" cy="2522203"/>
          </a:xfrm>
          <a:prstGeom prst="rect">
            <a:avLst/>
          </a:prstGeom>
          <a:solidFill>
            <a:srgbClr val="F2F8FC"/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ja-JP" altLang="en-US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1100" b="1" dirty="0">
              <a:solidFill>
                <a:srgbClr val="5B9BD5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100" b="1" dirty="0">
                <a:solidFill>
                  <a:srgbClr val="5B9BD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１時間当たり</a:t>
            </a:r>
            <a:r>
              <a:rPr lang="en-US" altLang="ja-JP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1,500</a:t>
            </a:r>
            <a:r>
              <a:rPr lang="ja-JP" altLang="en-US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</a:t>
            </a:r>
            <a:r>
              <a:rPr lang="ja-JP" altLang="en-US" sz="7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（税抜き）</a:t>
            </a:r>
            <a:endParaRPr lang="en-US" altLang="ja-JP" sz="7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7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　　　　　　　　　　　　　　　　　　　　　　　　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＋交通費相当</a:t>
            </a:r>
            <a:endParaRPr lang="en-US" altLang="ja-JP" sz="11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 b="1" dirty="0">
                <a:solidFill>
                  <a:srgbClr val="5B9BD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大学院生、大学生など。</a:t>
            </a:r>
            <a:endParaRPr lang="en-US" altLang="ja-JP" sz="11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</a:p>
          <a:p>
            <a:pPr>
              <a:lnSpc>
                <a:spcPts val="1700"/>
              </a:lnSpc>
            </a:pPr>
            <a:r>
              <a:rPr lang="en-US" altLang="ja-JP" sz="1100" b="1" dirty="0">
                <a:solidFill>
                  <a:srgbClr val="5B9BD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    </a:t>
            </a:r>
            <a:r>
              <a:rPr lang="ja-JP" altLang="en-US" sz="1100" b="1" dirty="0">
                <a:solidFill>
                  <a:srgbClr val="5B9BD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平日 </a:t>
            </a:r>
            <a:r>
              <a:rPr lang="en-US" altLang="ja-JP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8:30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lang="en-US" altLang="ja-JP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17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00 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lang="en-US" altLang="ja-JP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）の内、</a:t>
            </a:r>
            <a:endParaRPr lang="en-US" altLang="ja-JP" sz="1100" b="1" dirty="0">
              <a:solidFill>
                <a:srgbClr val="5B9BD5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 b="1" dirty="0">
                <a:solidFill>
                  <a:srgbClr val="5B9BD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　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１週間に１度、１時間～３時間　程度</a:t>
            </a:r>
            <a:endParaRPr lang="en-US" altLang="ja-JP" sz="11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ts val="1700"/>
              </a:lnSpc>
            </a:pPr>
            <a:r>
              <a:rPr lang="en-US" altLang="ja-JP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     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en-US" altLang="ja-JP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状況に応じて各校と相談いただけます。</a:t>
            </a:r>
            <a:endParaRPr lang="en-US" altLang="ja-JP" sz="11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　</a:t>
            </a:r>
            <a:r>
              <a:rPr lang="ja-JP" altLang="en-US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lang="en-US" altLang="ja-JP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</a:t>
            </a:r>
            <a:r>
              <a:rPr lang="ja-JP" altLang="en-US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</a:t>
            </a:r>
            <a:r>
              <a:rPr lang="en-US" altLang="ja-JP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…</a:t>
            </a:r>
            <a:r>
              <a:rPr lang="ja-JP" altLang="en-US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京都奏和高校については</a:t>
            </a:r>
            <a:r>
              <a:rPr lang="en-US" altLang="ja-JP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11:00</a:t>
            </a:r>
            <a:r>
              <a:rPr lang="ja-JP" altLang="en-US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～</a:t>
            </a:r>
            <a:r>
              <a:rPr lang="en-US" altLang="ja-JP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18</a:t>
            </a:r>
            <a:r>
              <a:rPr lang="ja-JP" altLang="en-US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9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55</a:t>
            </a:r>
            <a:endParaRPr lang="en-US" altLang="ja-JP" sz="1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100" b="1" dirty="0">
                <a:solidFill>
                  <a:srgbClr val="5B9BD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　</a:t>
            </a:r>
            <a:endParaRPr lang="en-US" altLang="ja-JP" sz="1100" b="1" dirty="0">
              <a:solidFill>
                <a:srgbClr val="5B9BD5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100" b="1" dirty="0">
                <a:solidFill>
                  <a:srgbClr val="5B9BD5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　</a:t>
            </a:r>
            <a:r>
              <a:rPr kumimoji="1"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希望する</a:t>
            </a:r>
            <a:r>
              <a:rPr lang="ja-JP" altLang="en-US" sz="11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京都市立高等学校（裏面参照）</a:t>
            </a:r>
            <a:endParaRPr lang="en-US" altLang="ja-JP" sz="1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en-US" altLang="ja-JP" sz="9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4" name="仕事内容">
            <a:extLst>
              <a:ext uri="{FF2B5EF4-FFF2-40B4-BE49-F238E27FC236}">
                <a16:creationId xmlns:a16="http://schemas.microsoft.com/office/drawing/2014/main" id="{981650FB-AA8C-207E-CB79-E7864FA0F75D}"/>
              </a:ext>
            </a:extLst>
          </p:cNvPr>
          <p:cNvSpPr txBox="1"/>
          <p:nvPr/>
        </p:nvSpPr>
        <p:spPr>
          <a:xfrm>
            <a:off x="4381500" y="5071269"/>
            <a:ext cx="2976650" cy="2533849"/>
          </a:xfrm>
          <a:prstGeom prst="rect">
            <a:avLst/>
          </a:prstGeom>
          <a:solidFill>
            <a:srgbClr val="F2F8FC"/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ts val="1700"/>
              </a:lnSpc>
            </a:pPr>
            <a:r>
              <a:rPr lang="ja-JP" altLang="en-US" sz="1100" b="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en-US" altLang="ja-JP" sz="1100" b="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ts val="1700"/>
              </a:lnSpc>
            </a:pPr>
            <a:r>
              <a:rPr lang="ja-JP" altLang="en-US" sz="1100" b="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</a:t>
            </a:r>
            <a:endParaRPr lang="en-US" altLang="ja-JP" sz="1100" b="0" i="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ts val="1700"/>
              </a:lnSpc>
            </a:pP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100" b="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✔ 生徒の探究テーマ選びの相談・アドバイス</a:t>
            </a:r>
          </a:p>
          <a:p>
            <a:pPr algn="l">
              <a:lnSpc>
                <a:spcPts val="1700"/>
              </a:lnSpc>
            </a:pPr>
            <a:r>
              <a:rPr lang="ja-JP" altLang="en-US" sz="1100" b="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✔ 生徒の情報収集や調査のサポート</a:t>
            </a:r>
          </a:p>
          <a:p>
            <a:pPr algn="l">
              <a:lnSpc>
                <a:spcPts val="1700"/>
              </a:lnSpc>
            </a:pPr>
            <a:r>
              <a:rPr lang="ja-JP" altLang="en-US" sz="1100" b="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✔ 生徒のレポートやプレゼン資料の作成支援</a:t>
            </a:r>
          </a:p>
          <a:p>
            <a:pPr algn="l">
              <a:lnSpc>
                <a:spcPts val="1700"/>
              </a:lnSpc>
            </a:pPr>
            <a:r>
              <a:rPr lang="ja-JP" altLang="en-US" sz="1100" b="0" i="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✔ 生徒の発表練習のフィードバック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31" name="図 30" descr="テレビ番組の画面&#10;&#10;中程度の精度で自動的に生成された説明">
            <a:extLst>
              <a:ext uri="{FF2B5EF4-FFF2-40B4-BE49-F238E27FC236}">
                <a16:creationId xmlns:a16="http://schemas.microsoft.com/office/drawing/2014/main" id="{6E2A975E-8BC8-5BFB-61EC-D673C6278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9" t="33476" r="17765" b="35898"/>
          <a:stretch/>
        </p:blipFill>
        <p:spPr>
          <a:xfrm>
            <a:off x="344434" y="540223"/>
            <a:ext cx="5452067" cy="3716041"/>
          </a:xfrm>
          <a:prstGeom prst="rect">
            <a:avLst/>
          </a:prstGeom>
          <a:effectLst>
            <a:outerShdw blurRad="228600" dist="50800" dir="5400000" sx="1000" sy="1000" algn="ctr" rotWithShape="0">
              <a:schemeClr val="bg1">
                <a:alpha val="83000"/>
              </a:scheme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05E703-8E5F-200F-4FBD-E4C38F515F8F}"/>
              </a:ext>
            </a:extLst>
          </p:cNvPr>
          <p:cNvSpPr txBox="1"/>
          <p:nvPr/>
        </p:nvSpPr>
        <p:spPr>
          <a:xfrm>
            <a:off x="488626" y="-103582"/>
            <a:ext cx="572427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京都</a:t>
            </a:r>
            <a:r>
              <a:rPr kumimoji="1" lang="ja-JP" alt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市立の</a:t>
            </a:r>
            <a:r>
              <a:rPr kumimoji="1" lang="ja-JP" altLang="en-US" sz="4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高校</a:t>
            </a:r>
            <a:r>
              <a:rPr kumimoji="1" lang="ja-JP" alt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en-US" altLang="ja-JP" sz="7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 TA</a:t>
            </a:r>
            <a:r>
              <a:rPr lang="ja-JP" altLang="en-US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になる。</a:t>
            </a:r>
            <a:endParaRPr kumimoji="1" lang="ja-JP" altLang="en-US" sz="32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6F7167-3A03-D288-E743-0B410A13A8A3}"/>
              </a:ext>
            </a:extLst>
          </p:cNvPr>
          <p:cNvSpPr txBox="1"/>
          <p:nvPr/>
        </p:nvSpPr>
        <p:spPr>
          <a:xfrm>
            <a:off x="1781397" y="1189592"/>
            <a:ext cx="41497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V Boli" panose="02000500030200090000" pitchFamily="2" charset="0"/>
              </a:rPr>
              <a:t>ティーチングアシスタント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EE10267-A523-7C90-33DF-344C7E01CCB4}"/>
              </a:ext>
            </a:extLst>
          </p:cNvPr>
          <p:cNvSpPr txBox="1"/>
          <p:nvPr/>
        </p:nvSpPr>
        <p:spPr>
          <a:xfrm>
            <a:off x="6260658" y="708261"/>
            <a:ext cx="576000" cy="34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eaVert" wrap="square" rtlCol="0" anchor="ctr" anchorCtr="1">
            <a:noAutofit/>
          </a:bodyPr>
          <a:lstStyle/>
          <a:p>
            <a:pPr algn="ctr"/>
            <a:r>
              <a:rPr kumimoji="1" lang="ja-JP" altLang="en-US" sz="1400" b="1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ティーチングアシスタント募集中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0ED363A-0793-38E1-304B-006DD95ABA7A}"/>
              </a:ext>
            </a:extLst>
          </p:cNvPr>
          <p:cNvSpPr/>
          <p:nvPr/>
        </p:nvSpPr>
        <p:spPr>
          <a:xfrm>
            <a:off x="6244787" y="653748"/>
            <a:ext cx="621501" cy="3567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五方向 34">
            <a:extLst>
              <a:ext uri="{FF2B5EF4-FFF2-40B4-BE49-F238E27FC236}">
                <a16:creationId xmlns:a16="http://schemas.microsoft.com/office/drawing/2014/main" id="{5F6FBDE4-4FE1-F2C8-07C2-AA1743C35F22}"/>
              </a:ext>
            </a:extLst>
          </p:cNvPr>
          <p:cNvSpPr>
            <a:spLocks/>
          </p:cNvSpPr>
          <p:nvPr/>
        </p:nvSpPr>
        <p:spPr>
          <a:xfrm>
            <a:off x="3607788" y="7954562"/>
            <a:ext cx="1476000" cy="310522"/>
          </a:xfrm>
          <a:prstGeom prst="homePlate">
            <a:avLst>
              <a:gd name="adj" fmla="val 31551"/>
            </a:avLst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72000" rtlCol="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　採用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AB285872-5FDD-322D-99CC-A1CE5A89BB0A}"/>
              </a:ext>
            </a:extLst>
          </p:cNvPr>
          <p:cNvSpPr>
            <a:spLocks/>
          </p:cNvSpPr>
          <p:nvPr/>
        </p:nvSpPr>
        <p:spPr>
          <a:xfrm>
            <a:off x="2342191" y="7952370"/>
            <a:ext cx="1476000" cy="310522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72000" rtlCol="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　面接</a:t>
            </a:r>
            <a:endParaRPr kumimoji="1" lang="ja-JP" altLang="en-US" sz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AE15C295-DCA7-D3B6-76B2-5A4427B11616}"/>
              </a:ext>
            </a:extLst>
          </p:cNvPr>
          <p:cNvSpPr>
            <a:spLocks/>
          </p:cNvSpPr>
          <p:nvPr/>
        </p:nvSpPr>
        <p:spPr>
          <a:xfrm>
            <a:off x="1076105" y="7952370"/>
            <a:ext cx="1476000" cy="3105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72000" rtlCol="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　電話</a:t>
            </a:r>
            <a:endParaRPr kumimoji="1" lang="ja-JP" altLang="en-US" sz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D9AD91B-FE09-4EC8-ED5C-7DA9DB9A98C2}"/>
              </a:ext>
            </a:extLst>
          </p:cNvPr>
          <p:cNvSpPr txBox="1"/>
          <p:nvPr/>
        </p:nvSpPr>
        <p:spPr>
          <a:xfrm>
            <a:off x="623171" y="4328604"/>
            <a:ext cx="6514229" cy="7505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l">
              <a:lnSpc>
                <a:spcPts val="1700"/>
              </a:lnSpc>
            </a:pPr>
            <a:r>
              <a:rPr lang="ja-JP" altLang="en-US" sz="1100" dirty="0">
                <a:solidFill>
                  <a:srgbClr val="42424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京都市で</a:t>
            </a:r>
            <a:r>
              <a:rPr lang="ja-JP" altLang="en-US" sz="1100" b="0" i="0" dirty="0">
                <a:solidFill>
                  <a:srgbClr val="42424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は、学校で行われている</a:t>
            </a:r>
            <a:r>
              <a:rPr lang="ja-JP" altLang="en-US" sz="1100" b="0" i="0" u="sng" dirty="0">
                <a:solidFill>
                  <a:srgbClr val="42424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「総合的な探究の時間」をサポートするスタッフを募集</a:t>
            </a:r>
            <a:r>
              <a:rPr lang="ja-JP" altLang="en-US" sz="1100" b="0" i="0" dirty="0">
                <a:solidFill>
                  <a:srgbClr val="42424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しています。</a:t>
            </a:r>
            <a:br>
              <a:rPr lang="ja-JP" altLang="en-US" sz="1100" b="0" i="0" dirty="0">
                <a:solidFill>
                  <a:srgbClr val="42424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</a:br>
            <a:r>
              <a:rPr lang="ja-JP" altLang="en-US" sz="1100" b="0" i="0" dirty="0">
                <a:solidFill>
                  <a:srgbClr val="42424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この授業は、生徒が自ら問いを立て、調べ、考え、発表するという、未来を生きる力を育む大切な学びの場です。</a:t>
            </a:r>
            <a:endParaRPr lang="en-US" altLang="ja-JP" sz="1100" b="0" i="0" dirty="0">
              <a:solidFill>
                <a:srgbClr val="424242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lnSpc>
                <a:spcPts val="1700"/>
              </a:lnSpc>
            </a:pPr>
            <a:r>
              <a:rPr lang="ja-JP" altLang="en-US" sz="1100" b="0" i="0" dirty="0">
                <a:solidFill>
                  <a:srgbClr val="424242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高校生の“探究”する学びを支えてみませんか。</a:t>
            </a:r>
          </a:p>
          <a:p>
            <a:pPr>
              <a:lnSpc>
                <a:spcPts val="1700"/>
              </a:lnSpc>
            </a:pP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081206F-93A7-AA68-0475-21BD323FCB9E}"/>
              </a:ext>
            </a:extLst>
          </p:cNvPr>
          <p:cNvSpPr>
            <a:spLocks/>
          </p:cNvSpPr>
          <p:nvPr/>
        </p:nvSpPr>
        <p:spPr>
          <a:xfrm>
            <a:off x="4462526" y="5175757"/>
            <a:ext cx="1080000" cy="3105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仕事内容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F81B8E7-4B7F-1EC4-579B-876CEA3229B1}"/>
              </a:ext>
            </a:extLst>
          </p:cNvPr>
          <p:cNvSpPr>
            <a:spLocks/>
          </p:cNvSpPr>
          <p:nvPr/>
        </p:nvSpPr>
        <p:spPr>
          <a:xfrm>
            <a:off x="432139" y="5250214"/>
            <a:ext cx="1080000" cy="3105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謝　礼　等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561379B-1045-DCD7-2A88-3B5E3C34D0F5}"/>
              </a:ext>
            </a:extLst>
          </p:cNvPr>
          <p:cNvSpPr>
            <a:spLocks/>
          </p:cNvSpPr>
          <p:nvPr/>
        </p:nvSpPr>
        <p:spPr>
          <a:xfrm>
            <a:off x="440090" y="5661282"/>
            <a:ext cx="1080000" cy="3105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募集対象</a:t>
            </a:r>
            <a:endParaRPr kumimoji="1" lang="ja-JP" altLang="en-US" sz="1200" dirty="0">
              <a:solidFill>
                <a:schemeClr val="bg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D0887832-BFC0-6690-448F-E0CCC90EF309}"/>
              </a:ext>
            </a:extLst>
          </p:cNvPr>
          <p:cNvSpPr>
            <a:spLocks/>
          </p:cNvSpPr>
          <p:nvPr/>
        </p:nvSpPr>
        <p:spPr>
          <a:xfrm>
            <a:off x="432139" y="6134137"/>
            <a:ext cx="1080000" cy="3105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時　間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B05AC61E-EE44-C4F1-2C20-B1E11EA0F5DF}"/>
              </a:ext>
            </a:extLst>
          </p:cNvPr>
          <p:cNvSpPr>
            <a:spLocks/>
          </p:cNvSpPr>
          <p:nvPr/>
        </p:nvSpPr>
        <p:spPr>
          <a:xfrm>
            <a:off x="432139" y="7220978"/>
            <a:ext cx="1080000" cy="31052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場　所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6AAC7C0-650C-4E99-8DA4-6BE2F212D938}"/>
              </a:ext>
            </a:extLst>
          </p:cNvPr>
          <p:cNvSpPr/>
          <p:nvPr/>
        </p:nvSpPr>
        <p:spPr>
          <a:xfrm>
            <a:off x="12392" y="7622764"/>
            <a:ext cx="5598885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応募の流れ：　ご希望される学校（裏面参照）に直接お問い合わせください　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F399DBF-28DC-4DE7-EE06-14AC61D72E5C}"/>
              </a:ext>
            </a:extLst>
          </p:cNvPr>
          <p:cNvSpPr/>
          <p:nvPr/>
        </p:nvSpPr>
        <p:spPr>
          <a:xfrm>
            <a:off x="5073585" y="7926796"/>
            <a:ext cx="1260000" cy="380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活動スタート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94E66F79-82DE-EA06-EF53-72F8F2FAAEB6}"/>
              </a:ext>
            </a:extLst>
          </p:cNvPr>
          <p:cNvGrpSpPr>
            <a:grpSpLocks noChangeAspect="1"/>
          </p:cNvGrpSpPr>
          <p:nvPr/>
        </p:nvGrpSpPr>
        <p:grpSpPr>
          <a:xfrm rot="1609888">
            <a:off x="5995452" y="7926745"/>
            <a:ext cx="354458" cy="71937"/>
            <a:chOff x="-1666875" y="3509963"/>
            <a:chExt cx="2722238" cy="552450"/>
          </a:xfrm>
        </p:grpSpPr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102E3C1E-64D3-9974-4564-D05118CDE0AD}"/>
                </a:ext>
              </a:extLst>
            </p:cNvPr>
            <p:cNvSpPr/>
            <p:nvPr/>
          </p:nvSpPr>
          <p:spPr>
            <a:xfrm>
              <a:off x="-1666875" y="3724275"/>
              <a:ext cx="204787" cy="338138"/>
            </a:xfrm>
            <a:custGeom>
              <a:avLst/>
              <a:gdLst>
                <a:gd name="connsiteX0" fmla="*/ 0 w 204787"/>
                <a:gd name="connsiteY0" fmla="*/ 0 h 338138"/>
                <a:gd name="connsiteX1" fmla="*/ 204787 w 204787"/>
                <a:gd name="connsiteY1" fmla="*/ 338138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787" h="338138">
                  <a:moveTo>
                    <a:pt x="0" y="0"/>
                  </a:moveTo>
                  <a:lnTo>
                    <a:pt x="204787" y="338138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782910F1-51E8-8E1C-8CD6-1F3EC0AB2D6A}"/>
                </a:ext>
              </a:extLst>
            </p:cNvPr>
            <p:cNvSpPr/>
            <p:nvPr/>
          </p:nvSpPr>
          <p:spPr>
            <a:xfrm>
              <a:off x="-762000" y="3509963"/>
              <a:ext cx="61912" cy="371475"/>
            </a:xfrm>
            <a:custGeom>
              <a:avLst/>
              <a:gdLst>
                <a:gd name="connsiteX0" fmla="*/ 0 w 61912"/>
                <a:gd name="connsiteY0" fmla="*/ 0 h 371475"/>
                <a:gd name="connsiteX1" fmla="*/ 61912 w 61912"/>
                <a:gd name="connsiteY1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371475">
                  <a:moveTo>
                    <a:pt x="0" y="0"/>
                  </a:moveTo>
                  <a:lnTo>
                    <a:pt x="61912" y="371475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5BC9B657-005E-3E14-0AFF-C7A8632DD469}"/>
                </a:ext>
              </a:extLst>
            </p:cNvPr>
            <p:cNvSpPr/>
            <p:nvPr/>
          </p:nvSpPr>
          <p:spPr>
            <a:xfrm flipH="1">
              <a:off x="850576" y="3724275"/>
              <a:ext cx="204787" cy="338138"/>
            </a:xfrm>
            <a:custGeom>
              <a:avLst/>
              <a:gdLst>
                <a:gd name="connsiteX0" fmla="*/ 0 w 204787"/>
                <a:gd name="connsiteY0" fmla="*/ 0 h 338138"/>
                <a:gd name="connsiteX1" fmla="*/ 204787 w 204787"/>
                <a:gd name="connsiteY1" fmla="*/ 338138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787" h="338138">
                  <a:moveTo>
                    <a:pt x="0" y="0"/>
                  </a:moveTo>
                  <a:lnTo>
                    <a:pt x="204787" y="338138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B116911D-919E-22E1-F024-7F231EEC724E}"/>
                </a:ext>
              </a:extLst>
            </p:cNvPr>
            <p:cNvSpPr/>
            <p:nvPr/>
          </p:nvSpPr>
          <p:spPr>
            <a:xfrm flipH="1">
              <a:off x="88576" y="3509963"/>
              <a:ext cx="61912" cy="371475"/>
            </a:xfrm>
            <a:custGeom>
              <a:avLst/>
              <a:gdLst>
                <a:gd name="connsiteX0" fmla="*/ 0 w 61912"/>
                <a:gd name="connsiteY0" fmla="*/ 0 h 371475"/>
                <a:gd name="connsiteX1" fmla="*/ 61912 w 61912"/>
                <a:gd name="connsiteY1" fmla="*/ 3714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912" h="371475">
                  <a:moveTo>
                    <a:pt x="0" y="0"/>
                  </a:moveTo>
                  <a:lnTo>
                    <a:pt x="61912" y="371475"/>
                  </a:lnTo>
                </a:path>
              </a:pathLst>
            </a:custGeom>
            <a:noFill/>
            <a:ln w="38100" cap="rnd">
              <a:solidFill>
                <a:schemeClr val="accent1"/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B21C8B9B-5031-1D15-1822-B88675CD1F25}"/>
              </a:ext>
            </a:extLst>
          </p:cNvPr>
          <p:cNvSpPr/>
          <p:nvPr/>
        </p:nvSpPr>
        <p:spPr>
          <a:xfrm>
            <a:off x="4513350" y="5740106"/>
            <a:ext cx="2844800" cy="83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生徒が探究テーマを探し、学習を重ね、発表するまでの過程を教員とともにサポートするお仕事です。</a:t>
            </a:r>
            <a:endParaRPr lang="en-US" altLang="ja-JP" sz="11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ts val="1700"/>
              </a:lnSpc>
            </a:pPr>
            <a:r>
              <a:rPr lang="ja-JP" altLang="en-US" sz="11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教員の補助として、以下のような内容に従事していただきます。</a:t>
            </a:r>
          </a:p>
          <a:p>
            <a:pPr>
              <a:lnSpc>
                <a:spcPts val="1700"/>
              </a:lnSpc>
            </a:pPr>
            <a:endParaRPr kumimoji="1"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016464C6-5260-4D11-D13A-B25BFD967BA8}"/>
              </a:ext>
            </a:extLst>
          </p:cNvPr>
          <p:cNvSpPr>
            <a:spLocks/>
          </p:cNvSpPr>
          <p:nvPr/>
        </p:nvSpPr>
        <p:spPr>
          <a:xfrm>
            <a:off x="432139" y="8392583"/>
            <a:ext cx="1166073" cy="33488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36000" rtlCol="0" anchor="ctr"/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kumimoji="1" lang="ja-JP" altLang="en-US" sz="1200" dirty="0">
                <a:solidFill>
                  <a:schemeClr val="bg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よくある質問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088334-E71F-9F82-9930-45DE1956B94E}"/>
              </a:ext>
            </a:extLst>
          </p:cNvPr>
          <p:cNvSpPr txBox="1"/>
          <p:nvPr/>
        </p:nvSpPr>
        <p:spPr>
          <a:xfrm>
            <a:off x="432139" y="8806881"/>
            <a:ext cx="6945978" cy="1542099"/>
          </a:xfrm>
          <a:prstGeom prst="rect">
            <a:avLst/>
          </a:prstGeom>
          <a:solidFill>
            <a:srgbClr val="F2F8FC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Q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　教員志望でなくても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TA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になれますか？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A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　大丈夫です！教員志望でなくても、自分の得意な分野を活かして、楽しみながら高校生たちの探究活動を支え　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  <a:cs typeface="+mn-cs"/>
              </a:rPr>
              <a:t>てくれる方のご応募をお待ちしております！</a:t>
            </a:r>
            <a:endParaRPr lang="en-US" altLang="ja-JP" sz="1050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Q</a:t>
            </a:r>
            <a:r>
              <a:rPr lang="ja-JP" altLang="en-US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専門分野でなくても大丈夫ですか？</a:t>
            </a:r>
            <a:endParaRPr lang="en-US" altLang="ja-JP" sz="1050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</a:t>
            </a:r>
            <a:r>
              <a:rPr lang="ja-JP" altLang="en-US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大丈夫です！大学院生や大学生の研究活動の中で培った思考のプロセスを、生徒達の活動に還元していただけ</a:t>
            </a:r>
            <a:endParaRPr lang="en-US" altLang="ja-JP" sz="1050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る方を歓迎します。</a:t>
            </a:r>
            <a:endParaRPr lang="en-US" altLang="ja-JP" sz="1050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Q</a:t>
            </a:r>
            <a:r>
              <a:rPr lang="ja-JP" altLang="en-US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活動日や時間帯は毎週固定ですか？</a:t>
            </a:r>
            <a:endParaRPr lang="en-US" altLang="ja-JP" sz="1050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A</a:t>
            </a:r>
            <a:r>
              <a:rPr lang="ja-JP" altLang="en-US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個別に相談に応じます。</a:t>
            </a:r>
            <a:endParaRPr lang="en-US" altLang="ja-JP" sz="1050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050" dirty="0">
                <a:solidFill>
                  <a:prstClr val="black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その他、ご質問があれば学校へ気兼ねなくお尋ねください。</a:t>
            </a:r>
            <a:endParaRPr lang="en-US" altLang="ja-JP" sz="1050" dirty="0">
              <a:solidFill>
                <a:prstClr val="black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-R" panose="02020400000000000000" pitchFamily="17" charset="-128"/>
              <a:ea typeface="UD デジタル 教科書体 N-R" panose="02020400000000000000" pitchFamily="1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55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2"/>
          <p:cNvSpPr>
            <a:spLocks noGrp="1"/>
          </p:cNvSpPr>
          <p:nvPr>
            <p:ph type="body" sz="quarter" idx="75"/>
          </p:nvPr>
        </p:nvSpPr>
        <p:spPr>
          <a:xfrm>
            <a:off x="263956" y="2627501"/>
            <a:ext cx="2645193" cy="27919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美術工芸高等学校</a:t>
            </a:r>
            <a:r>
              <a:rPr lang="ja-JP" altLang="en-US" sz="1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（美術工芸科）</a:t>
            </a:r>
          </a:p>
          <a:p>
            <a:endParaRPr kumimoji="1" lang="ja-JP" altLang="en-US" sz="1000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76"/>
          </p:nvPr>
        </p:nvSpPr>
        <p:spPr>
          <a:xfrm>
            <a:off x="1662676" y="2866092"/>
            <a:ext cx="2176252" cy="5104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主な活動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・学習活動全般に関する質問対応・助言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・大学や大学院での研究内容等の紹介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77"/>
          </p:nvPr>
        </p:nvSpPr>
        <p:spPr>
          <a:xfrm>
            <a:off x="1657837" y="4020032"/>
            <a:ext cx="1995489" cy="5430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所在地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〒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600-8202 </a:t>
            </a:r>
            <a:r>
              <a:rPr lang="zh-CN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京都市下京区川端町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15</a:t>
            </a:r>
            <a:b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TEL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075-585-4666</a:t>
            </a:r>
            <a:endParaRPr kumimoji="1"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79"/>
          </p:nvPr>
        </p:nvSpPr>
        <p:spPr>
          <a:xfrm>
            <a:off x="3862310" y="2623996"/>
            <a:ext cx="3051541" cy="398054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西京高等学校</a:t>
            </a:r>
            <a:r>
              <a:rPr lang="ja-JP" altLang="en-US" sz="1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（エンタープライジング科）</a:t>
            </a:r>
          </a:p>
          <a:p>
            <a:endParaRPr kumimoji="1" lang="ja-JP" altLang="en-US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80"/>
          </p:nvPr>
        </p:nvSpPr>
        <p:spPr>
          <a:xfrm>
            <a:off x="5264776" y="2860185"/>
            <a:ext cx="2115960" cy="554254"/>
          </a:xfrm>
        </p:spPr>
        <p:txBody>
          <a:bodyPr/>
          <a:lstStyle/>
          <a:p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主な活動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・先行研究の紹介、助言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・研究計画・調査活動などのサポート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・グループ論文の添削</a:t>
            </a:r>
            <a:endParaRPr kumimoji="1"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81"/>
          </p:nvPr>
        </p:nvSpPr>
        <p:spPr>
          <a:xfrm>
            <a:off x="5271887" y="4088259"/>
            <a:ext cx="2287788" cy="4647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所在地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〒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604-8437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京都市中京区西ノ京東中合町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b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TEL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075-841-0010</a:t>
            </a:r>
            <a:endParaRPr kumimoji="1"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83"/>
          </p:nvPr>
        </p:nvSpPr>
        <p:spPr>
          <a:xfrm>
            <a:off x="240997" y="4528366"/>
            <a:ext cx="2900184" cy="39805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日吉ケ丘高等学校</a:t>
            </a:r>
            <a:r>
              <a:rPr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（単位制普通科）</a:t>
            </a:r>
          </a:p>
          <a:p>
            <a:endParaRPr kumimoji="1" lang="ja-JP" altLang="en-US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84"/>
          </p:nvPr>
        </p:nvSpPr>
        <p:spPr>
          <a:xfrm>
            <a:off x="1620543" y="4798030"/>
            <a:ext cx="2159293" cy="7468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主な活動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・情報の収集や活用方法についての助言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・プレゼンテーション、ポスター、レ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ポート作成等の助言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・昼休み中での生徒の探究活動に関する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　 質問対応</a:t>
            </a:r>
            <a:endParaRPr kumimoji="1"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85"/>
          </p:nvPr>
        </p:nvSpPr>
        <p:spPr>
          <a:xfrm>
            <a:off x="1609617" y="5985224"/>
            <a:ext cx="2268682" cy="6029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所在地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〒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605-0000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京都市東山区今熊野悲田院山町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          5-22</a:t>
            </a:r>
            <a:b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TEL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075-561-4142</a:t>
            </a:r>
            <a:endParaRPr kumimoji="1"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88"/>
          </p:nvPr>
        </p:nvSpPr>
        <p:spPr>
          <a:xfrm>
            <a:off x="5278391" y="4844963"/>
            <a:ext cx="2120177" cy="574768"/>
          </a:xfrm>
        </p:spPr>
        <p:txBody>
          <a:bodyPr/>
          <a:lstStyle/>
          <a:p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主な活動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・探究活動への助言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・キャリア形成に関わる時間での助言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・生徒作成物へのフィードバック</a:t>
            </a:r>
            <a:endParaRPr lang="en-US" altLang="ja-JP" sz="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89"/>
          </p:nvPr>
        </p:nvSpPr>
        <p:spPr>
          <a:xfrm>
            <a:off x="5335842" y="6093552"/>
            <a:ext cx="2147011" cy="4672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所在地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zh-TW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〒</a:t>
            </a:r>
            <a:r>
              <a:rPr lang="en-US" altLang="zh-TW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601-8467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京都市</a:t>
            </a:r>
            <a:r>
              <a:rPr lang="zh-TW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南区唐橋大宮尻町</a:t>
            </a:r>
            <a:r>
              <a:rPr lang="en-US" altLang="zh-TW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22</a:t>
            </a:r>
            <a:br>
              <a:rPr lang="en-US" altLang="zh-TW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zh-TW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TEL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075-681-0701</a:t>
            </a:r>
            <a:endParaRPr kumimoji="1"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91"/>
          </p:nvPr>
        </p:nvSpPr>
        <p:spPr>
          <a:xfrm>
            <a:off x="183612" y="6525072"/>
            <a:ext cx="3603444" cy="4448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京都工学院高等学校</a:t>
            </a:r>
            <a:r>
              <a:rPr kumimoji="1"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（フロンティア理数科、</a:t>
            </a:r>
            <a:endParaRPr kumimoji="1" lang="en-US" altLang="ja-JP" sz="9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　　　　　　　　　　</a:t>
            </a:r>
            <a:r>
              <a:rPr kumimoji="1"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プロジェクト工学科）</a:t>
            </a:r>
          </a:p>
        </p:txBody>
      </p:sp>
      <p:sp>
        <p:nvSpPr>
          <p:cNvPr id="30" name="テキスト プレースホルダー 29"/>
          <p:cNvSpPr>
            <a:spLocks noGrp="1"/>
          </p:cNvSpPr>
          <p:nvPr>
            <p:ph type="body" sz="quarter" idx="92"/>
          </p:nvPr>
        </p:nvSpPr>
        <p:spPr>
          <a:xfrm>
            <a:off x="1613495" y="6907373"/>
            <a:ext cx="2281103" cy="66356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主な活動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グループワーク等の指導補助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・探究活動への助言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・生徒の自律的な学習方法の調整に資する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指導補助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93"/>
          </p:nvPr>
        </p:nvSpPr>
        <p:spPr>
          <a:xfrm>
            <a:off x="1651475" y="8151535"/>
            <a:ext cx="2187453" cy="5900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所在地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〒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612-0884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京都市伏見区深草西出山町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23</a:t>
            </a:r>
            <a:b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TEL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075-646-1515</a:t>
            </a:r>
            <a:endParaRPr kumimoji="1"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4" name="テキスト プレースホルダー 7"/>
          <p:cNvSpPr>
            <a:spLocks noGrp="1"/>
          </p:cNvSpPr>
          <p:nvPr>
            <p:ph type="body" sz="quarter" idx="13"/>
          </p:nvPr>
        </p:nvSpPr>
        <p:spPr>
          <a:xfrm>
            <a:off x="237186" y="513821"/>
            <a:ext cx="3051227" cy="386755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紫野高等学校</a:t>
            </a:r>
            <a:r>
              <a:rPr kumimoji="1"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（アカデミア科、普通科）</a:t>
            </a:r>
          </a:p>
        </p:txBody>
      </p:sp>
      <p:sp>
        <p:nvSpPr>
          <p:cNvPr id="35" name="テキスト プレースホルダー 8"/>
          <p:cNvSpPr>
            <a:spLocks noGrp="1"/>
          </p:cNvSpPr>
          <p:nvPr>
            <p:ph type="body" sz="quarter" idx="15"/>
          </p:nvPr>
        </p:nvSpPr>
        <p:spPr>
          <a:xfrm>
            <a:off x="1601114" y="823982"/>
            <a:ext cx="2185942" cy="617813"/>
          </a:xfrm>
        </p:spPr>
        <p:txBody>
          <a:bodyPr/>
          <a:lstStyle/>
          <a:p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主な活動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・研究方法への助言 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・レポートや企画書執筆への助言、添削</a:t>
            </a:r>
          </a:p>
          <a:p>
            <a:pPr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・情報の収集・整理・分析への助言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6" name="テキスト プレースホルダー 9"/>
          <p:cNvSpPr>
            <a:spLocks noGrp="1"/>
          </p:cNvSpPr>
          <p:nvPr>
            <p:ph type="body" sz="quarter" idx="16"/>
          </p:nvPr>
        </p:nvSpPr>
        <p:spPr>
          <a:xfrm>
            <a:off x="1591182" y="2079137"/>
            <a:ext cx="2152887" cy="510481"/>
          </a:xfrm>
        </p:spPr>
        <p:txBody>
          <a:bodyPr/>
          <a:lstStyle/>
          <a:p>
            <a:pPr>
              <a:lnSpc>
                <a:spcPts val="1000"/>
              </a:lnSpc>
            </a:pP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所在地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zh-CN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〒</a:t>
            </a:r>
            <a:r>
              <a:rPr lang="en-US" altLang="zh-CN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603-8231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zh-CN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京都市北区紫野大徳寺町</a:t>
            </a:r>
            <a:r>
              <a:rPr lang="en-US" altLang="zh-CN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22</a:t>
            </a:r>
            <a:br>
              <a:rPr lang="zh-CN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zh-CN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en-US" altLang="zh-CN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TEL</a:t>
            </a:r>
            <a:r>
              <a:rPr lang="zh-CN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zh-CN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075-491-0221</a:t>
            </a:r>
            <a:endParaRPr kumimoji="1"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75"/>
          </p:nvPr>
        </p:nvSpPr>
        <p:spPr>
          <a:xfrm>
            <a:off x="3601463" y="559911"/>
            <a:ext cx="3468758" cy="398054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堀川高等学校</a:t>
            </a:r>
            <a:r>
              <a:rPr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（人間探究科、自然探究科、普通科）</a:t>
            </a:r>
          </a:p>
          <a:p>
            <a:pPr algn="r"/>
            <a:endParaRPr kumimoji="1" lang="en-US" altLang="ja-JP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r"/>
            <a:endParaRPr kumimoji="1" lang="ja-JP" altLang="en-US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9" name="テキスト プレースホルダー 13"/>
          <p:cNvSpPr>
            <a:spLocks noGrp="1"/>
          </p:cNvSpPr>
          <p:nvPr>
            <p:ph type="body" sz="quarter" idx="76"/>
          </p:nvPr>
        </p:nvSpPr>
        <p:spPr>
          <a:xfrm>
            <a:off x="5207077" y="773201"/>
            <a:ext cx="2364976" cy="6868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主な活動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・先行研究の紹介、情報収集の方法助言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・実験、調査、分析方法に関する助言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・論文、レポート、ポスター等の添削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</a:t>
            </a:r>
            <a:r>
              <a:rPr lang="en-US" altLang="ja-JP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※ </a:t>
            </a:r>
            <a:r>
              <a:rPr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特に</a:t>
            </a:r>
            <a:r>
              <a:rPr lang="ja-JP" altLang="en-US" sz="7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大学院生</a:t>
            </a:r>
            <a:r>
              <a:rPr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の方を募集しています。</a:t>
            </a:r>
            <a:endParaRPr lang="en-US" altLang="ja-JP" sz="7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ja-JP" altLang="en-US" sz="7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</a:t>
            </a:r>
            <a:r>
              <a:rPr kumimoji="1" lang="ja-JP" altLang="en-US" sz="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lang="ja-JP" altLang="en-US" sz="6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学術的な探究活動にも幅広く関われる方）</a:t>
            </a:r>
            <a:endParaRPr kumimoji="1"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40" name="テキスト プレースホルダー 14"/>
          <p:cNvSpPr>
            <a:spLocks noGrp="1"/>
          </p:cNvSpPr>
          <p:nvPr>
            <p:ph type="body" sz="quarter" idx="77"/>
          </p:nvPr>
        </p:nvSpPr>
        <p:spPr>
          <a:xfrm>
            <a:off x="5226985" y="2112315"/>
            <a:ext cx="2302372" cy="5699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所在地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〒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604-8254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京都市中京区東堀川通錦小路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       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上ル四坊堀川町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622-2                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TEL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075-211-5351</a:t>
            </a:r>
          </a:p>
        </p:txBody>
      </p:sp>
      <p:sp>
        <p:nvSpPr>
          <p:cNvPr id="48" name="テキスト プレースホルダー 28"/>
          <p:cNvSpPr>
            <a:spLocks noGrp="1"/>
          </p:cNvSpPr>
          <p:nvPr>
            <p:ph type="body" sz="quarter" idx="91"/>
          </p:nvPr>
        </p:nvSpPr>
        <p:spPr>
          <a:xfrm>
            <a:off x="3895009" y="6559746"/>
            <a:ext cx="2856311" cy="398054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京都堀川音楽高等学校</a:t>
            </a:r>
            <a:r>
              <a:rPr kumimoji="1" lang="ja-JP" altLang="en-US" sz="1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（音楽科）</a:t>
            </a:r>
          </a:p>
        </p:txBody>
      </p:sp>
      <p:sp>
        <p:nvSpPr>
          <p:cNvPr id="53" name="テキスト プレースホルダー 29"/>
          <p:cNvSpPr>
            <a:spLocks noGrp="1"/>
          </p:cNvSpPr>
          <p:nvPr>
            <p:ph type="body" sz="quarter" idx="92"/>
          </p:nvPr>
        </p:nvSpPr>
        <p:spPr>
          <a:xfrm>
            <a:off x="5280575" y="6773287"/>
            <a:ext cx="2202279" cy="6593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主な活動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・課題設定への助言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・調査方法についての助言、文献紹介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・レポート、発表等に対する助言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・ご自身の研究紹介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5" name="テキスト プレースホルダー 30"/>
          <p:cNvSpPr>
            <a:spLocks noGrp="1"/>
          </p:cNvSpPr>
          <p:nvPr>
            <p:ph type="body" sz="quarter" idx="93"/>
          </p:nvPr>
        </p:nvSpPr>
        <p:spPr>
          <a:xfrm>
            <a:off x="5301015" y="8053162"/>
            <a:ext cx="2161889" cy="65939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kumimoji="1"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所在地</a:t>
            </a:r>
            <a:r>
              <a:rPr kumimoji="1"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kumimoji="1"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〒</a:t>
            </a:r>
            <a:r>
              <a:rPr kumimoji="1"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604-0052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zh-TW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京都市</a:t>
            </a:r>
            <a:r>
              <a:rPr lang="zh-CN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中京区油小路通御池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　　　　　　　　　　　　　　　　　　　　　　　　　　　　　　　　　　　　　　　　　　　　　　　　　　　　　　　　　　　　　　　　　　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         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押</a:t>
            </a:r>
            <a:r>
              <a:rPr lang="zh-CN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油小路町</a:t>
            </a:r>
            <a:r>
              <a:rPr lang="en-US" altLang="zh-CN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238-1      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TEL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：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075-253-1581</a:t>
            </a:r>
            <a:endParaRPr kumimoji="1"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1569579" y="363447"/>
            <a:ext cx="4034182" cy="82842"/>
          </a:xfrm>
          <a:prstGeom prst="rect">
            <a:avLst/>
          </a:prstGeom>
          <a:solidFill>
            <a:srgbClr val="5B9BD5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highlight>
                <a:srgbClr val="5B9BD5"/>
              </a:highligh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55319" y="191347"/>
            <a:ext cx="4262703" cy="1350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2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ＴＡ（ティーチングアシスタント）募集中の市立高校一覧</a:t>
            </a:r>
            <a:endParaRPr lang="en-US" altLang="ja-JP" sz="1200" b="1" dirty="0">
              <a:solidFill>
                <a:srgbClr val="E71873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87"/>
          </p:nvPr>
        </p:nvSpPr>
        <p:spPr>
          <a:xfrm>
            <a:off x="3864561" y="4551791"/>
            <a:ext cx="2709494" cy="323259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kumimoji="1"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開建高等学校</a:t>
            </a:r>
            <a:r>
              <a:rPr lang="ja-JP" altLang="en-US" sz="1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（ルミノベーション科）</a:t>
            </a:r>
          </a:p>
          <a:p>
            <a:endParaRPr kumimoji="1" lang="ja-JP" altLang="en-US" sz="10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r="18616" b="15158"/>
          <a:stretch/>
        </p:blipFill>
        <p:spPr>
          <a:xfrm>
            <a:off x="3895009" y="2910257"/>
            <a:ext cx="1356567" cy="155877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6712" r="28255" b="15240"/>
          <a:stretch/>
        </p:blipFill>
        <p:spPr>
          <a:xfrm>
            <a:off x="283968" y="4855800"/>
            <a:ext cx="1363119" cy="1561662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7" r="19737" b="3058"/>
          <a:stretch/>
        </p:blipFill>
        <p:spPr>
          <a:xfrm>
            <a:off x="255711" y="848689"/>
            <a:ext cx="1364833" cy="158832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4" t="16074" r="10666" b="22656"/>
          <a:stretch/>
        </p:blipFill>
        <p:spPr>
          <a:xfrm>
            <a:off x="241912" y="2885082"/>
            <a:ext cx="1407564" cy="157490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4" t="1" r="-568" b="4282"/>
          <a:stretch/>
        </p:blipFill>
        <p:spPr>
          <a:xfrm>
            <a:off x="3899291" y="4907170"/>
            <a:ext cx="1415559" cy="156646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" t="96" r="9022" b="1190"/>
          <a:stretch/>
        </p:blipFill>
        <p:spPr>
          <a:xfrm rot="5400000">
            <a:off x="3766781" y="957315"/>
            <a:ext cx="1584053" cy="138135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0264F94-2A07-A251-4DDF-4B0BA8117C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t="-1074" r="25132" b="16268"/>
          <a:stretch/>
        </p:blipFill>
        <p:spPr>
          <a:xfrm>
            <a:off x="3894599" y="6942716"/>
            <a:ext cx="1416872" cy="1564736"/>
          </a:xfrm>
          <a:prstGeom prst="rect">
            <a:avLst/>
          </a:prstGeom>
        </p:spPr>
      </p:pic>
      <p:pic>
        <p:nvPicPr>
          <p:cNvPr id="33" name="図 32" descr="建物の前に立っている家&#10;&#10;低い精度で自動的に生成された説明">
            <a:extLst>
              <a:ext uri="{FF2B5EF4-FFF2-40B4-BE49-F238E27FC236}">
                <a16:creationId xmlns:a16="http://schemas.microsoft.com/office/drawing/2014/main" id="{66542DB4-B79C-2A97-C1B7-C46A4F1125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8" y="6957801"/>
            <a:ext cx="1363119" cy="1526970"/>
          </a:xfrm>
          <a:prstGeom prst="rect">
            <a:avLst/>
          </a:prstGeom>
        </p:spPr>
      </p:pic>
      <p:sp>
        <p:nvSpPr>
          <p:cNvPr id="2" name="テキスト プレースホルダー 8">
            <a:extLst>
              <a:ext uri="{FF2B5EF4-FFF2-40B4-BE49-F238E27FC236}">
                <a16:creationId xmlns:a16="http://schemas.microsoft.com/office/drawing/2014/main" id="{ACCE56E4-9D68-9A24-3501-779538EA66B1}"/>
              </a:ext>
            </a:extLst>
          </p:cNvPr>
          <p:cNvSpPr txBox="1">
            <a:spLocks/>
          </p:cNvSpPr>
          <p:nvPr/>
        </p:nvSpPr>
        <p:spPr>
          <a:xfrm>
            <a:off x="1600197" y="1352902"/>
            <a:ext cx="2081392" cy="634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総合的な探究の時間の特徴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“自由”をキーワードに、１年次に自分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から学校、地域、世界へと視野を広げ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て社会課題を考え、２年次に再び自己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の内面を掘り下げて世界との関わりか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ら自分のキャリアを考える。</a:t>
            </a:r>
          </a:p>
        </p:txBody>
      </p:sp>
      <p:sp>
        <p:nvSpPr>
          <p:cNvPr id="4" name="テキスト プレースホルダー 13">
            <a:extLst>
              <a:ext uri="{FF2B5EF4-FFF2-40B4-BE49-F238E27FC236}">
                <a16:creationId xmlns:a16="http://schemas.microsoft.com/office/drawing/2014/main" id="{BCA56D37-9DD1-A8B4-7B8D-3033E12AA965}"/>
              </a:ext>
            </a:extLst>
          </p:cNvPr>
          <p:cNvSpPr txBox="1">
            <a:spLocks/>
          </p:cNvSpPr>
          <p:nvPr/>
        </p:nvSpPr>
        <p:spPr>
          <a:xfrm>
            <a:off x="5205656" y="1464014"/>
            <a:ext cx="2255827" cy="692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総合的な探究の時間の特徴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言語・文学、人文・社会、国際文化、物理、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化学、生物、地学、数学、情報科学等のゼ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ミに分かれ、問題を発見し、よりよく解決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するための能力と姿勢を身に付ける。</a:t>
            </a:r>
          </a:p>
        </p:txBody>
      </p:sp>
      <p:sp>
        <p:nvSpPr>
          <p:cNvPr id="6" name="テキスト プレースホルダー 13">
            <a:extLst>
              <a:ext uri="{FF2B5EF4-FFF2-40B4-BE49-F238E27FC236}">
                <a16:creationId xmlns:a16="http://schemas.microsoft.com/office/drawing/2014/main" id="{0EA87573-D8E6-AAD0-876C-6E6B0F2DC02C}"/>
              </a:ext>
            </a:extLst>
          </p:cNvPr>
          <p:cNvSpPr txBox="1">
            <a:spLocks/>
          </p:cNvSpPr>
          <p:nvPr/>
        </p:nvSpPr>
        <p:spPr>
          <a:xfrm>
            <a:off x="1663737" y="3296523"/>
            <a:ext cx="2081393" cy="777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総合的な探究の時間の特徴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芸術や社会に関する幅広いテーマを横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断的・総合的に学び、生涯にわたって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学ぶ姿勢とキャリアプランニングの基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礎を身に付ける。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9" name="テキスト プレースホルダー 17">
            <a:extLst>
              <a:ext uri="{FF2B5EF4-FFF2-40B4-BE49-F238E27FC236}">
                <a16:creationId xmlns:a16="http://schemas.microsoft.com/office/drawing/2014/main" id="{EE257978-FBC0-3EBF-42C0-A7703D93B6E2}"/>
              </a:ext>
            </a:extLst>
          </p:cNvPr>
          <p:cNvSpPr txBox="1">
            <a:spLocks/>
          </p:cNvSpPr>
          <p:nvPr/>
        </p:nvSpPr>
        <p:spPr>
          <a:xfrm>
            <a:off x="5264396" y="3342546"/>
            <a:ext cx="2218457" cy="835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総合的な探究の時間の特徴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ゼミに分かれて、４人程度の班を形成し、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グループで取り組む。</a:t>
            </a: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カ月かけて取り組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む問いを自ら設定し、自分たちなりの答え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を出すために調査活動を実施し、成果を論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文およびポスターにまとめて還元する。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endParaRPr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12" name="テキスト プレースホルダー 21">
            <a:extLst>
              <a:ext uri="{FF2B5EF4-FFF2-40B4-BE49-F238E27FC236}">
                <a16:creationId xmlns:a16="http://schemas.microsoft.com/office/drawing/2014/main" id="{6FB91BD6-A0AF-4BDA-8129-395346EE6473}"/>
              </a:ext>
            </a:extLst>
          </p:cNvPr>
          <p:cNvSpPr txBox="1">
            <a:spLocks/>
          </p:cNvSpPr>
          <p:nvPr/>
        </p:nvSpPr>
        <p:spPr>
          <a:xfrm>
            <a:off x="1620543" y="5499123"/>
            <a:ext cx="2199717" cy="633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総合的な探究の時間の特徴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自己や社会に存在する様々な「境」を越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える活動を展開。グローバル社会におけ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る自分の生き方と社会課題に向き合う。</a:t>
            </a:r>
          </a:p>
        </p:txBody>
      </p:sp>
      <p:sp>
        <p:nvSpPr>
          <p:cNvPr id="24" name="テキスト プレースホルダー 25">
            <a:extLst>
              <a:ext uri="{FF2B5EF4-FFF2-40B4-BE49-F238E27FC236}">
                <a16:creationId xmlns:a16="http://schemas.microsoft.com/office/drawing/2014/main" id="{08A03C85-5931-52F0-C88E-21E94B4F180E}"/>
              </a:ext>
            </a:extLst>
          </p:cNvPr>
          <p:cNvSpPr txBox="1">
            <a:spLocks/>
          </p:cNvSpPr>
          <p:nvPr/>
        </p:nvSpPr>
        <p:spPr>
          <a:xfrm>
            <a:off x="5283646" y="5358169"/>
            <a:ext cx="2120177" cy="767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総合的な探究の時間の特徴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対話やフィールドワーク等を通し、問い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を見出し、それに基づいて他者と協創す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る活動を重ねることで、自らの「やって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みたい」を見つけ、さらなる挑戦に向か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う姿勢を育む。</a:t>
            </a:r>
            <a:endParaRPr lang="en-US" altLang="ja-JP" sz="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28" name="テキスト プレースホルダー 29">
            <a:extLst>
              <a:ext uri="{FF2B5EF4-FFF2-40B4-BE49-F238E27FC236}">
                <a16:creationId xmlns:a16="http://schemas.microsoft.com/office/drawing/2014/main" id="{2EDC520F-4540-55D9-FA69-E408D1A10564}"/>
              </a:ext>
            </a:extLst>
          </p:cNvPr>
          <p:cNvSpPr txBox="1">
            <a:spLocks/>
          </p:cNvSpPr>
          <p:nvPr/>
        </p:nvSpPr>
        <p:spPr>
          <a:xfrm>
            <a:off x="1617704" y="7537212"/>
            <a:ext cx="2169352" cy="73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総合的な探究の時間の特徴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「ものづくり」を通じ、アイディアの出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し方、合意形成の方法を学ぶとともに、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グループワークにより主体的に取り組む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力、他者と協働する力をつける。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7" name="テキスト プレースホルダー 29">
            <a:extLst>
              <a:ext uri="{FF2B5EF4-FFF2-40B4-BE49-F238E27FC236}">
                <a16:creationId xmlns:a16="http://schemas.microsoft.com/office/drawing/2014/main" id="{950714D0-B421-52CE-24FF-E35E6715367D}"/>
              </a:ext>
            </a:extLst>
          </p:cNvPr>
          <p:cNvSpPr txBox="1">
            <a:spLocks/>
          </p:cNvSpPr>
          <p:nvPr/>
        </p:nvSpPr>
        <p:spPr>
          <a:xfrm>
            <a:off x="5284265" y="7400894"/>
            <a:ext cx="2287788" cy="659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総合的な探究の時間の特徴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「音楽」を出発点に課題を設定し、歴史、心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理、音響など多様な切り口から調査・考察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を進める。アカデミックな探究と演奏会企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 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画を通して、表現力や対話力を高める。 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724009B-2777-7ED0-2634-91CBFF3F9FEC}"/>
              </a:ext>
            </a:extLst>
          </p:cNvPr>
          <p:cNvSpPr txBox="1"/>
          <p:nvPr/>
        </p:nvSpPr>
        <p:spPr>
          <a:xfrm>
            <a:off x="4697290" y="9544069"/>
            <a:ext cx="2683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京都市教育委員会</a:t>
            </a:r>
            <a:r>
              <a:rPr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学校指導課  </a:t>
            </a:r>
            <a:r>
              <a:rPr kumimoji="1" lang="ja-JP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℡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075-222-3811</a:t>
            </a:r>
            <a:endParaRPr kumimoji="1" lang="ja-JP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CF16FA7B-8ADD-8CA1-34BD-D6FEBC1A182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7" b="96875" l="13636" r="93636"/>
                    </a14:imgEffect>
                  </a14:imgLayer>
                </a14:imgProps>
              </a:ext>
            </a:extLst>
          </a:blip>
          <a:srcRect l="11561"/>
          <a:stretch/>
        </p:blipFill>
        <p:spPr>
          <a:xfrm>
            <a:off x="4180251" y="9507961"/>
            <a:ext cx="528092" cy="552215"/>
          </a:xfrm>
          <a:prstGeom prst="rect">
            <a:avLst/>
          </a:prstGeom>
        </p:spPr>
      </p:pic>
      <p:pic>
        <p:nvPicPr>
          <p:cNvPr id="60" name="図 59" descr="アパートの建物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7F5C822-2EE5-D739-9703-966044062E9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75"/>
          <a:stretch/>
        </p:blipFill>
        <p:spPr>
          <a:xfrm>
            <a:off x="283968" y="8962504"/>
            <a:ext cx="1373869" cy="1424116"/>
          </a:xfrm>
          <a:prstGeom prst="rect">
            <a:avLst/>
          </a:prstGeom>
        </p:spPr>
      </p:pic>
      <p:sp>
        <p:nvSpPr>
          <p:cNvPr id="61" name="テキスト プレースホルダー 20">
            <a:extLst>
              <a:ext uri="{FF2B5EF4-FFF2-40B4-BE49-F238E27FC236}">
                <a16:creationId xmlns:a16="http://schemas.microsoft.com/office/drawing/2014/main" id="{B4C6868B-C4DF-EFC3-6309-1F1000BC4FF9}"/>
              </a:ext>
            </a:extLst>
          </p:cNvPr>
          <p:cNvSpPr txBox="1">
            <a:spLocks/>
          </p:cNvSpPr>
          <p:nvPr/>
        </p:nvSpPr>
        <p:spPr>
          <a:xfrm>
            <a:off x="237186" y="8614955"/>
            <a:ext cx="2900184" cy="39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600" b="1" kern="1200" spc="0">
                <a:solidFill>
                  <a:schemeClr val="tx1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京都奏和高等学校</a:t>
            </a:r>
            <a:r>
              <a:rPr lang="ja-JP" altLang="en-US" sz="9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（定時制）</a:t>
            </a:r>
          </a:p>
        </p:txBody>
      </p:sp>
      <p:sp>
        <p:nvSpPr>
          <p:cNvPr id="62" name="テキスト プレースホルダー 29">
            <a:extLst>
              <a:ext uri="{FF2B5EF4-FFF2-40B4-BE49-F238E27FC236}">
                <a16:creationId xmlns:a16="http://schemas.microsoft.com/office/drawing/2014/main" id="{689DAEDA-173D-B361-7D9E-F6D98DBD0808}"/>
              </a:ext>
            </a:extLst>
          </p:cNvPr>
          <p:cNvSpPr txBox="1">
            <a:spLocks/>
          </p:cNvSpPr>
          <p:nvPr/>
        </p:nvSpPr>
        <p:spPr>
          <a:xfrm>
            <a:off x="1687278" y="8853095"/>
            <a:ext cx="2281103" cy="511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主な活動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・探究活動への併走、助言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・グループワーク等の併走、助言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3" name="テキスト プレースホルダー 29">
            <a:extLst>
              <a:ext uri="{FF2B5EF4-FFF2-40B4-BE49-F238E27FC236}">
                <a16:creationId xmlns:a16="http://schemas.microsoft.com/office/drawing/2014/main" id="{193C3773-F6FE-D8A1-8426-571D80F92B5E}"/>
              </a:ext>
            </a:extLst>
          </p:cNvPr>
          <p:cNvSpPr txBox="1">
            <a:spLocks/>
          </p:cNvSpPr>
          <p:nvPr/>
        </p:nvSpPr>
        <p:spPr>
          <a:xfrm>
            <a:off x="1659281" y="9232691"/>
            <a:ext cx="2219017" cy="73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総合的な探究の時間の特徴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「地域」や「笑顔」をキーワードに、地　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域に暮らす高齢者・おとな・こどもが抱え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る課題の解決を目指し、思いを形にする探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究活動に取り組む。笑顔あふれる探究活動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を通して、コミュニケーション力や課題解</a:t>
            </a: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決力などの汎用的な力を身につける。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ja-JP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64" name="テキスト プレースホルダー 30">
            <a:extLst>
              <a:ext uri="{FF2B5EF4-FFF2-40B4-BE49-F238E27FC236}">
                <a16:creationId xmlns:a16="http://schemas.microsoft.com/office/drawing/2014/main" id="{635CFF3D-4BC1-3A1D-753B-B7E804E3EF87}"/>
              </a:ext>
            </a:extLst>
          </p:cNvPr>
          <p:cNvSpPr txBox="1">
            <a:spLocks/>
          </p:cNvSpPr>
          <p:nvPr/>
        </p:nvSpPr>
        <p:spPr>
          <a:xfrm>
            <a:off x="1662832" y="10133872"/>
            <a:ext cx="2187453" cy="471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755934" rtl="0" eaLnBrk="1" fontAlgn="auto" latinLnBrk="0" hangingPunct="1">
              <a:lnSpc>
                <a:spcPts val="12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1" sz="10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【</a:t>
            </a:r>
            <a:r>
              <a:rPr lang="ja-JP" altLang="en-US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所在地</a:t>
            </a:r>
            <a:r>
              <a:rPr lang="en-US" altLang="ja-JP" sz="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】</a:t>
            </a:r>
            <a:br>
              <a:rPr lang="en-US" altLang="ja-JP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</a:br>
            <a:r>
              <a:rPr lang="ja-JP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zh-TW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〒</a:t>
            </a:r>
            <a:r>
              <a:rPr lang="en-US" altLang="zh-TW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612-0011</a:t>
            </a:r>
            <a:r>
              <a:rPr lang="zh-TW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京都市伏見区深草鈴塚町</a:t>
            </a:r>
            <a:r>
              <a:rPr lang="en-US" altLang="zh-TW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en-US" altLang="zh-TW" sz="8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TEL : 075-641-5121</a:t>
            </a:r>
          </a:p>
          <a:p>
            <a:pPr>
              <a:lnSpc>
                <a:spcPct val="100000"/>
              </a:lnSpc>
            </a:pPr>
            <a:endParaRPr lang="ja-JP" altLang="en-US" sz="8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46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4879</TotalTime>
  <Words>1536</Words>
  <Application>Microsoft Office PowerPoint</Application>
  <PresentationFormat>ユーザー設定</PresentationFormat>
  <Paragraphs>138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HGｺﾞｼｯｸM</vt:lpstr>
      <vt:lpstr>HG明朝B</vt:lpstr>
      <vt:lpstr>UD デジタル 教科書体 NK-R</vt:lpstr>
      <vt:lpstr>UD デジタル 教科書体 NP-B</vt:lpstr>
      <vt:lpstr>UD デジタル 教科書体 N-R</vt:lpstr>
      <vt:lpstr>メイリオ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近藤　真理子</dc:creator>
  <cp:lastModifiedBy>京都市教育委員会</cp:lastModifiedBy>
  <cp:revision>292</cp:revision>
  <cp:lastPrinted>2025-02-06T05:13:48Z</cp:lastPrinted>
  <dcterms:created xsi:type="dcterms:W3CDTF">2015-03-09T04:28:51Z</dcterms:created>
  <dcterms:modified xsi:type="dcterms:W3CDTF">2026-04-22T10:16:09Z</dcterms:modified>
</cp:coreProperties>
</file>