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D8B577-2128-3FE9-25E0-0C6008FC7B6C}" name="Kyoto" initials="K" userId="Kyoto"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B9C"/>
    <a:srgbClr val="4E77FC"/>
    <a:srgbClr val="6AE0B3"/>
    <a:srgbClr val="FAB900"/>
    <a:srgbClr val="DA2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3FF42-B390-4F64-8607-533228A1591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6726D6-622B-483C-B0CF-0756B30AD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CC356F-968D-42E8-80F0-3BB45918F3C9}"/>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5" name="フッター プレースホルダー 4">
            <a:extLst>
              <a:ext uri="{FF2B5EF4-FFF2-40B4-BE49-F238E27FC236}">
                <a16:creationId xmlns:a16="http://schemas.microsoft.com/office/drawing/2014/main" id="{D87EC513-1EB5-4D5A-BF88-70DBDCA96E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94CB6-264E-42F6-86B1-8EBDFC8EB528}"/>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141828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16B65-AB33-4E4E-A209-164A65ADC8F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8B99A1-D424-49A5-8AA1-7E015231130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266C38-75BF-4DCE-8BAB-0E246442CDF7}"/>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5" name="フッター プレースホルダー 4">
            <a:extLst>
              <a:ext uri="{FF2B5EF4-FFF2-40B4-BE49-F238E27FC236}">
                <a16:creationId xmlns:a16="http://schemas.microsoft.com/office/drawing/2014/main" id="{22A467A1-E9F0-4915-9C8B-8778A768FA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3FB688-5EA6-4C83-898F-94779853187C}"/>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159203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DE44CA5-B403-4B3D-BA6B-FA8C79B54D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3A3CDC-E88F-46FD-ACD4-29697765E94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F2CE2-9C90-451B-B2E2-F3508E8A3180}"/>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5" name="フッター プレースホルダー 4">
            <a:extLst>
              <a:ext uri="{FF2B5EF4-FFF2-40B4-BE49-F238E27FC236}">
                <a16:creationId xmlns:a16="http://schemas.microsoft.com/office/drawing/2014/main" id="{036B771B-9514-41E6-8AE8-BBF45BDEFE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FE0C8F-0B96-4D85-9161-77CAB7956DF9}"/>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1967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0491B-AE05-40F0-BE49-7603C2C384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D8FA79-4A2C-445D-8ABA-FC1EB2D165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B8445C-8F0B-411B-BDC8-25BCDEF95309}"/>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5" name="フッター プレースホルダー 4">
            <a:extLst>
              <a:ext uri="{FF2B5EF4-FFF2-40B4-BE49-F238E27FC236}">
                <a16:creationId xmlns:a16="http://schemas.microsoft.com/office/drawing/2014/main" id="{C4AA9B3F-256D-4527-802A-7EA3DDF0DF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DF7A65-0040-4CFE-8D7A-C9A19CF08F76}"/>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191726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D86EC-A04F-41F6-95CB-A60F9BB20BB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4389CF-CC6E-497B-A016-43274F31F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C89BB15-6B75-4DA6-91E6-E048C2887BEB}"/>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5" name="フッター プレースホルダー 4">
            <a:extLst>
              <a:ext uri="{FF2B5EF4-FFF2-40B4-BE49-F238E27FC236}">
                <a16:creationId xmlns:a16="http://schemas.microsoft.com/office/drawing/2014/main" id="{E7FE485C-E500-45EE-93D3-8930BB2466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01BB9C-DB76-4879-9697-AAC9FC9341B1}"/>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35713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9F791-FFA8-4F3D-AC04-C2E428FC5F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697E1-157A-4298-917C-7F2F6B2B5C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7C9FFE-1EA3-4DC7-841B-F9BE706E729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8CC5F40-412B-41A9-86C7-31831AEA6CF3}"/>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6" name="フッター プレースホルダー 5">
            <a:extLst>
              <a:ext uri="{FF2B5EF4-FFF2-40B4-BE49-F238E27FC236}">
                <a16:creationId xmlns:a16="http://schemas.microsoft.com/office/drawing/2014/main" id="{639B8E8F-1DA4-4D3C-9201-66329A1CA9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39969A-B829-4650-BE19-939665B4C6C2}"/>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116128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CCBEA-584E-4517-B46A-B0D753888AC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54FC8C-74BA-4D38-9D81-FB7BC04BD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61E4E12-EBB0-441E-AC44-528A41CE0C4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1342D59-1D38-4C52-AF59-36A4DC97E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C8B928B-55FC-4C93-A23F-A2123095FC6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5FECB5E-A888-4EF1-AA7F-DC280E93A1EB}"/>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8" name="フッター プレースホルダー 7">
            <a:extLst>
              <a:ext uri="{FF2B5EF4-FFF2-40B4-BE49-F238E27FC236}">
                <a16:creationId xmlns:a16="http://schemas.microsoft.com/office/drawing/2014/main" id="{FA040665-DE51-4D67-AF7D-B031F458EC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12527FD-6EC4-4654-85DE-5151957346E0}"/>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306303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284328-913E-4B68-822C-33FCE91F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05FC71-5122-4EE1-8A6C-09B973F8C7B4}"/>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4" name="フッター プレースホルダー 3">
            <a:extLst>
              <a:ext uri="{FF2B5EF4-FFF2-40B4-BE49-F238E27FC236}">
                <a16:creationId xmlns:a16="http://schemas.microsoft.com/office/drawing/2014/main" id="{1F0912DE-A752-4C5E-8826-707B87A98F7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70C8EC-67E0-41DC-ADAA-4E9280DA40B4}"/>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372159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FEEFCC-2609-40B7-B19F-1E1839234156}"/>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3" name="フッター プレースホルダー 2">
            <a:extLst>
              <a:ext uri="{FF2B5EF4-FFF2-40B4-BE49-F238E27FC236}">
                <a16:creationId xmlns:a16="http://schemas.microsoft.com/office/drawing/2014/main" id="{7EF696E5-74EF-4E54-94E8-EC6FC6A97A4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34BC77A-9EE6-4C2B-92C0-B358FED33374}"/>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22391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3B217-0518-43BE-913F-9A1FC7E11D6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9BBE6E-CB7D-49AE-8DA4-B2BB64ACBC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9AD62D4-502F-48B9-ADF9-254AE4204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F9AB1-DBED-46C5-A2BD-80254D4457AC}"/>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6" name="フッター プレースホルダー 5">
            <a:extLst>
              <a:ext uri="{FF2B5EF4-FFF2-40B4-BE49-F238E27FC236}">
                <a16:creationId xmlns:a16="http://schemas.microsoft.com/office/drawing/2014/main" id="{A010A106-0BC9-4C5A-AACA-1AE9A9935A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7DCE99-1C9D-426F-8159-513B24A4A35D}"/>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311637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D68080-3B48-4A5B-A2AC-B719AF9679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50E8A07-9B1A-44B4-90E9-F5B7637F6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7344BF0-183A-4D5B-9966-F07D89B6A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F37DDE7-515B-4E03-9F3D-CBB6B4D08F2B}"/>
              </a:ext>
            </a:extLst>
          </p:cNvPr>
          <p:cNvSpPr>
            <a:spLocks noGrp="1"/>
          </p:cNvSpPr>
          <p:nvPr>
            <p:ph type="dt" sz="half" idx="10"/>
          </p:nvPr>
        </p:nvSpPr>
        <p:spPr/>
        <p:txBody>
          <a:bodyPr/>
          <a:lstStyle/>
          <a:p>
            <a:fld id="{3C3FB405-A453-40EF-AA3A-AE175F07E224}" type="datetimeFigureOut">
              <a:rPr kumimoji="1" lang="ja-JP" altLang="en-US" smtClean="0"/>
              <a:t>2026/6/3</a:t>
            </a:fld>
            <a:endParaRPr kumimoji="1" lang="ja-JP" altLang="en-US"/>
          </a:p>
        </p:txBody>
      </p:sp>
      <p:sp>
        <p:nvSpPr>
          <p:cNvPr id="6" name="フッター プレースホルダー 5">
            <a:extLst>
              <a:ext uri="{FF2B5EF4-FFF2-40B4-BE49-F238E27FC236}">
                <a16:creationId xmlns:a16="http://schemas.microsoft.com/office/drawing/2014/main" id="{4E189B6F-BBFB-4E98-AD3C-C2E4573950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E67A68-5326-490B-BE7C-22F7E6BAE023}"/>
              </a:ext>
            </a:extLst>
          </p:cNvPr>
          <p:cNvSpPr>
            <a:spLocks noGrp="1"/>
          </p:cNvSpPr>
          <p:nvPr>
            <p:ph type="sldNum" sz="quarter" idx="12"/>
          </p:nvPr>
        </p:nvSpPr>
        <p:spPr/>
        <p:txBody>
          <a:body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378610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634C7A0-EA58-470E-A6E4-867EADC0A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DB2438-CB13-49F1-B8A4-030591925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B82F30-916E-4969-B2A7-851B0A8A2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FB405-A453-40EF-AA3A-AE175F07E224}" type="datetimeFigureOut">
              <a:rPr kumimoji="1" lang="ja-JP" altLang="en-US" smtClean="0"/>
              <a:t>2026/6/3</a:t>
            </a:fld>
            <a:endParaRPr kumimoji="1" lang="ja-JP" altLang="en-US"/>
          </a:p>
        </p:txBody>
      </p:sp>
      <p:sp>
        <p:nvSpPr>
          <p:cNvPr id="5" name="フッター プレースホルダー 4">
            <a:extLst>
              <a:ext uri="{FF2B5EF4-FFF2-40B4-BE49-F238E27FC236}">
                <a16:creationId xmlns:a16="http://schemas.microsoft.com/office/drawing/2014/main" id="{8BAB5939-25DA-4F85-B024-7582E88CD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D1C7E20-4413-4154-A2EC-BAC264295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32FF5-BD6A-4111-A99A-CF1BCD26B000}" type="slidenum">
              <a:rPr kumimoji="1" lang="ja-JP" altLang="en-US" smtClean="0"/>
              <a:t>‹#›</a:t>
            </a:fld>
            <a:endParaRPr kumimoji="1" lang="ja-JP" altLang="en-US"/>
          </a:p>
        </p:txBody>
      </p:sp>
    </p:spTree>
    <p:extLst>
      <p:ext uri="{BB962C8B-B14F-4D97-AF65-F5344CB8AC3E}">
        <p14:creationId xmlns:p14="http://schemas.microsoft.com/office/powerpoint/2010/main" val="384846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a:extLst>
              <a:ext uri="{FF2B5EF4-FFF2-40B4-BE49-F238E27FC236}">
                <a16:creationId xmlns:a16="http://schemas.microsoft.com/office/drawing/2014/main" id="{4AE82357-D347-7386-998B-70BE0798B899}"/>
              </a:ext>
            </a:extLst>
          </p:cNvPr>
          <p:cNvPicPr>
            <a:picLocks noGrp="1" noChangeAspect="1"/>
          </p:cNvPicPr>
          <p:nvPr>
            <p:ph idx="1"/>
          </p:nvPr>
        </p:nvPicPr>
        <p:blipFill>
          <a:blip r:embed="rId2"/>
          <a:stretch>
            <a:fillRect/>
          </a:stretch>
        </p:blipFill>
        <p:spPr>
          <a:xfrm>
            <a:off x="3035999" y="357188"/>
            <a:ext cx="6120001" cy="5819775"/>
          </a:xfrm>
          <a:prstGeom prst="rect">
            <a:avLst/>
          </a:prstGeom>
        </p:spPr>
      </p:pic>
      <p:sp>
        <p:nvSpPr>
          <p:cNvPr id="4" name="テキスト ボックス 3">
            <a:extLst>
              <a:ext uri="{FF2B5EF4-FFF2-40B4-BE49-F238E27FC236}">
                <a16:creationId xmlns:a16="http://schemas.microsoft.com/office/drawing/2014/main" id="{25F0BA51-1D1A-82A1-9228-B58DF659A1CC}"/>
              </a:ext>
            </a:extLst>
          </p:cNvPr>
          <p:cNvSpPr txBox="1"/>
          <p:nvPr/>
        </p:nvSpPr>
        <p:spPr>
          <a:xfrm>
            <a:off x="10126614" y="357188"/>
            <a:ext cx="155448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案（表）</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65042DBB-6AEB-B7FB-D589-95FCFEB8B3BF}"/>
              </a:ext>
            </a:extLst>
          </p:cNvPr>
          <p:cNvSpPr txBox="1"/>
          <p:nvPr/>
        </p:nvSpPr>
        <p:spPr>
          <a:xfrm>
            <a:off x="6400799" y="4963886"/>
            <a:ext cx="1306287" cy="507831"/>
          </a:xfrm>
          <a:prstGeom prst="rect">
            <a:avLst/>
          </a:prstGeom>
          <a:noFill/>
        </p:spPr>
        <p:txBody>
          <a:bodyPr wrap="square" rtlCol="0">
            <a:spAutoFit/>
          </a:bodyPr>
          <a:lstStyle/>
          <a:p>
            <a:r>
              <a:rPr kumimoji="1" lang="ja-JP" altLang="en-US" sz="900" b="1" dirty="0"/>
              <a:t>カンゾーさん</a:t>
            </a:r>
            <a:endParaRPr kumimoji="1" lang="en-US" altLang="ja-JP" sz="900" b="1" dirty="0"/>
          </a:p>
          <a:p>
            <a:r>
              <a:rPr lang="ja-JP" altLang="en-US" sz="900" b="1" dirty="0"/>
              <a:t>京都肝炎友の会のキャラクター</a:t>
            </a:r>
            <a:endParaRPr kumimoji="1" lang="ja-JP" altLang="en-US" sz="900" b="1" dirty="0"/>
          </a:p>
        </p:txBody>
      </p:sp>
    </p:spTree>
    <p:extLst>
      <p:ext uri="{BB962C8B-B14F-4D97-AF65-F5344CB8AC3E}">
        <p14:creationId xmlns:p14="http://schemas.microsoft.com/office/powerpoint/2010/main" val="207216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5402E19-3B8B-0E85-1613-D4D4BA67548C}"/>
              </a:ext>
            </a:extLst>
          </p:cNvPr>
          <p:cNvPicPr>
            <a:picLocks noChangeAspect="1"/>
          </p:cNvPicPr>
          <p:nvPr/>
        </p:nvPicPr>
        <p:blipFill>
          <a:blip r:embed="rId2"/>
          <a:stretch>
            <a:fillRect/>
          </a:stretch>
        </p:blipFill>
        <p:spPr>
          <a:xfrm>
            <a:off x="9641950" y="3818074"/>
            <a:ext cx="2505636" cy="2292739"/>
          </a:xfrm>
          <a:prstGeom prst="rect">
            <a:avLst/>
          </a:prstGeom>
        </p:spPr>
      </p:pic>
      <p:sp>
        <p:nvSpPr>
          <p:cNvPr id="3" name="テキスト ボックス 2">
            <a:extLst>
              <a:ext uri="{FF2B5EF4-FFF2-40B4-BE49-F238E27FC236}">
                <a16:creationId xmlns:a16="http://schemas.microsoft.com/office/drawing/2014/main" id="{8CD9C540-8247-3EFC-1713-C8BD6DF7C159}"/>
              </a:ext>
            </a:extLst>
          </p:cNvPr>
          <p:cNvSpPr txBox="1"/>
          <p:nvPr/>
        </p:nvSpPr>
        <p:spPr>
          <a:xfrm>
            <a:off x="10448831" y="335056"/>
            <a:ext cx="155448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prstClr val="black"/>
                </a:solidFill>
                <a:latin typeface="游ゴシック" panose="020F0502020204030204"/>
                <a:ea typeface="游ゴシック" panose="020B0400000000000000" pitchFamily="50" charset="-128"/>
              </a:rPr>
              <a:t>案（裏）</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0B1A0B31-A187-F6F7-1C2F-D4D6FDBF7A96}"/>
              </a:ext>
            </a:extLst>
          </p:cNvPr>
          <p:cNvSpPr txBox="1"/>
          <p:nvPr/>
        </p:nvSpPr>
        <p:spPr>
          <a:xfrm>
            <a:off x="2674867" y="824747"/>
            <a:ext cx="6967083" cy="1200329"/>
          </a:xfrm>
          <a:prstGeom prst="rect">
            <a:avLst/>
          </a:prstGeom>
          <a:noFill/>
        </p:spPr>
        <p:txBody>
          <a:bodyPr wrap="square" rtlCol="0">
            <a:spAutoFit/>
          </a:bodyPr>
          <a:lstStyle/>
          <a:p>
            <a:pPr algn="ctr"/>
            <a:r>
              <a:rPr kumimoji="1" lang="en-US" altLang="ja-JP" sz="4400" dirty="0">
                <a:latin typeface="UD デジタル 教科書体 NK-B" panose="02020700000000000000" pitchFamily="18" charset="-128"/>
                <a:ea typeface="UD デジタル 教科書体 NK-B" panose="02020700000000000000" pitchFamily="18" charset="-128"/>
              </a:rPr>
              <a:t>7</a:t>
            </a:r>
            <a:r>
              <a:rPr kumimoji="1" lang="ja-JP" altLang="en-US" sz="4400" dirty="0">
                <a:latin typeface="UD デジタル 教科書体 NK-B" panose="02020700000000000000" pitchFamily="18" charset="-128"/>
                <a:ea typeface="UD デジタル 教科書体 NK-B" panose="02020700000000000000" pitchFamily="18" charset="-128"/>
              </a:rPr>
              <a:t>月</a:t>
            </a:r>
            <a:r>
              <a:rPr kumimoji="1" lang="en-US" altLang="ja-JP" sz="4400" dirty="0">
                <a:latin typeface="UD デジタル 教科書体 NK-B" panose="02020700000000000000" pitchFamily="18" charset="-128"/>
                <a:ea typeface="UD デジタル 教科書体 NK-B" panose="02020700000000000000" pitchFamily="18" charset="-128"/>
              </a:rPr>
              <a:t>28</a:t>
            </a:r>
            <a:r>
              <a:rPr kumimoji="1" lang="ja-JP" altLang="en-US" sz="4400" dirty="0">
                <a:latin typeface="UD デジタル 教科書体 NK-B" panose="02020700000000000000" pitchFamily="18" charset="-128"/>
                <a:ea typeface="UD デジタル 教科書体 NK-B" panose="02020700000000000000" pitchFamily="18" charset="-128"/>
              </a:rPr>
              <a:t>日は世界肝炎デー</a:t>
            </a:r>
            <a:endParaRPr kumimoji="1" lang="en-US" altLang="ja-JP" sz="3600" dirty="0">
              <a:latin typeface="UD デジタル 教科書体 NK-B" panose="02020700000000000000" pitchFamily="18" charset="-128"/>
              <a:ea typeface="UD デジタル 教科書体 NK-B" panose="02020700000000000000" pitchFamily="18" charset="-128"/>
            </a:endParaRPr>
          </a:p>
          <a:p>
            <a:pPr algn="ctr"/>
            <a:r>
              <a:rPr lang="ja-JP" altLang="en-US" sz="2800" dirty="0">
                <a:latin typeface="UD デジタル 教科書体 NK-B" panose="02020700000000000000" pitchFamily="18" charset="-128"/>
                <a:ea typeface="UD デジタル 教科書体 NK-B" panose="02020700000000000000" pitchFamily="18" charset="-128"/>
              </a:rPr>
              <a:t>肝炎ウイルス検査を受けましょう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pic>
        <p:nvPicPr>
          <p:cNvPr id="1026" name="Picture 2">
            <a:extLst>
              <a:ext uri="{FF2B5EF4-FFF2-40B4-BE49-F238E27FC236}">
                <a16:creationId xmlns:a16="http://schemas.microsoft.com/office/drawing/2014/main" id="{75642FC1-6052-4F15-3A60-9A6B22B01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822" y="4243871"/>
            <a:ext cx="954181" cy="95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11AD9E3D-BC4F-9EF8-D981-CE8A7FB4DC41}"/>
              </a:ext>
            </a:extLst>
          </p:cNvPr>
          <p:cNvSpPr txBox="1"/>
          <p:nvPr/>
        </p:nvSpPr>
        <p:spPr>
          <a:xfrm>
            <a:off x="3780266" y="3818074"/>
            <a:ext cx="1809292" cy="461665"/>
          </a:xfrm>
          <a:prstGeom prst="rect">
            <a:avLst/>
          </a:prstGeom>
          <a:noFill/>
        </p:spPr>
        <p:txBody>
          <a:bodyPr wrap="square" rtlCol="0">
            <a:spAutoFit/>
          </a:bodyPr>
          <a:lstStyle/>
          <a:p>
            <a:pPr algn="ctr"/>
            <a:r>
              <a:rPr kumimoji="1" lang="ja-JP" altLang="en-US" sz="1200" dirty="0"/>
              <a:t>京都市肝炎検査</a:t>
            </a:r>
            <a:endParaRPr kumimoji="1" lang="en-US" altLang="ja-JP" sz="1200" dirty="0"/>
          </a:p>
          <a:p>
            <a:pPr algn="ctr"/>
            <a:r>
              <a:rPr kumimoji="1" lang="ja-JP" altLang="en-US" sz="1200" dirty="0"/>
              <a:t>協力医療機関はこちら</a:t>
            </a:r>
          </a:p>
        </p:txBody>
      </p:sp>
      <p:pic>
        <p:nvPicPr>
          <p:cNvPr id="10" name="図 9">
            <a:extLst>
              <a:ext uri="{FF2B5EF4-FFF2-40B4-BE49-F238E27FC236}">
                <a16:creationId xmlns:a16="http://schemas.microsoft.com/office/drawing/2014/main" id="{E80E8D7B-03A4-B522-CC2A-E07B6FE0B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740" y="4501915"/>
            <a:ext cx="2161905" cy="438095"/>
          </a:xfrm>
          <a:prstGeom prst="rect">
            <a:avLst/>
          </a:prstGeom>
        </p:spPr>
      </p:pic>
      <p:pic>
        <p:nvPicPr>
          <p:cNvPr id="8" name="図 7">
            <a:extLst>
              <a:ext uri="{FF2B5EF4-FFF2-40B4-BE49-F238E27FC236}">
                <a16:creationId xmlns:a16="http://schemas.microsoft.com/office/drawing/2014/main" id="{C6EA40FD-16EE-EE18-6971-77E9C0C48B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967" y="4525724"/>
            <a:ext cx="733333" cy="390476"/>
          </a:xfrm>
          <a:prstGeom prst="rect">
            <a:avLst/>
          </a:prstGeom>
        </p:spPr>
      </p:pic>
      <p:sp>
        <p:nvSpPr>
          <p:cNvPr id="17" name="テキスト ボックス 16">
            <a:extLst>
              <a:ext uri="{FF2B5EF4-FFF2-40B4-BE49-F238E27FC236}">
                <a16:creationId xmlns:a16="http://schemas.microsoft.com/office/drawing/2014/main" id="{2CFD5B02-8A34-9A31-2D1B-CBBF1ABD1BE1}"/>
              </a:ext>
            </a:extLst>
          </p:cNvPr>
          <p:cNvSpPr txBox="1"/>
          <p:nvPr/>
        </p:nvSpPr>
        <p:spPr>
          <a:xfrm>
            <a:off x="1867988" y="1944030"/>
            <a:ext cx="8580843" cy="1352230"/>
          </a:xfrm>
          <a:prstGeom prst="rect">
            <a:avLst/>
          </a:prstGeom>
          <a:noFill/>
        </p:spPr>
        <p:txBody>
          <a:bodyPr wrap="square" rtlCol="0">
            <a:spAutoFit/>
          </a:bodyPr>
          <a:lstStyle/>
          <a:p>
            <a:pPr>
              <a:lnSpc>
                <a:spcPts val="2500"/>
              </a:lnSpc>
            </a:pPr>
            <a:r>
              <a:rPr kumimoji="1" lang="ja-JP" altLang="en-US" sz="1600" b="1" dirty="0"/>
              <a:t>肝臓は沈黙の臓器と言われており、自覚症状がないまま病気が進行するおそれがあります。</a:t>
            </a:r>
            <a:endParaRPr kumimoji="1" lang="en-US" altLang="ja-JP" sz="1600" b="1" dirty="0"/>
          </a:p>
          <a:p>
            <a:pPr>
              <a:lnSpc>
                <a:spcPts val="2500"/>
              </a:lnSpc>
            </a:pPr>
            <a:r>
              <a:rPr kumimoji="1" lang="ja-JP" altLang="en-US" sz="1600" b="1" dirty="0"/>
              <a:t>肝炎ウイルスに感染していても、早期発見・早期治療により、肝炎の治癒あるいは肝硬変や肝がんへの悪化を予防することが可能です。</a:t>
            </a:r>
            <a:r>
              <a:rPr lang="ja-JP" altLang="en-US" sz="1600" b="1" dirty="0"/>
              <a:t>感染しているかどうかは検査を受けないとわかりません。</a:t>
            </a:r>
            <a:endParaRPr lang="en-US" altLang="ja-JP" sz="1600" dirty="0"/>
          </a:p>
        </p:txBody>
      </p:sp>
      <p:sp>
        <p:nvSpPr>
          <p:cNvPr id="18" name="テキスト ボックス 17">
            <a:extLst>
              <a:ext uri="{FF2B5EF4-FFF2-40B4-BE49-F238E27FC236}">
                <a16:creationId xmlns:a16="http://schemas.microsoft.com/office/drawing/2014/main" id="{3D56BAA4-9E39-0C81-F04D-36BBADE524EA}"/>
              </a:ext>
            </a:extLst>
          </p:cNvPr>
          <p:cNvSpPr txBox="1"/>
          <p:nvPr/>
        </p:nvSpPr>
        <p:spPr>
          <a:xfrm>
            <a:off x="5345733" y="4520908"/>
            <a:ext cx="1206685" cy="400110"/>
          </a:xfrm>
          <a:prstGeom prst="rect">
            <a:avLst/>
          </a:prstGeom>
          <a:noFill/>
        </p:spPr>
        <p:txBody>
          <a:bodyPr wrap="square" rtlCol="0">
            <a:spAutoFit/>
          </a:bodyPr>
          <a:lstStyle/>
          <a:p>
            <a:r>
              <a:rPr lang="ja-JP" altLang="en-US" sz="2000" b="1" dirty="0">
                <a:latin typeface="UD デジタル 教科書体 NK-B" panose="02020700000000000000" pitchFamily="18" charset="-128"/>
                <a:ea typeface="UD デジタル 教科書体 NK-B" panose="02020700000000000000" pitchFamily="18" charset="-128"/>
              </a:rPr>
              <a:t>詳しくは</a:t>
            </a:r>
            <a:endParaRPr kumimoji="1" lang="ja-JP" altLang="en-US" sz="2000" b="1"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752B1367-CBC0-9EDD-C4B2-E59339F2C96B}"/>
              </a:ext>
            </a:extLst>
          </p:cNvPr>
          <p:cNvSpPr txBox="1"/>
          <p:nvPr/>
        </p:nvSpPr>
        <p:spPr>
          <a:xfrm>
            <a:off x="2193830" y="2966516"/>
            <a:ext cx="7929156" cy="1010533"/>
          </a:xfrm>
          <a:prstGeom prst="rect">
            <a:avLst/>
          </a:prstGeom>
          <a:noFill/>
        </p:spPr>
        <p:txBody>
          <a:bodyPr wrap="square" rtlCol="0">
            <a:spAutoFit/>
          </a:bodyPr>
          <a:lstStyle/>
          <a:p>
            <a:pPr>
              <a:lnSpc>
                <a:spcPts val="2500"/>
              </a:lnSpc>
            </a:pPr>
            <a:endParaRPr lang="en-US" altLang="ja-JP" sz="1100" dirty="0"/>
          </a:p>
          <a:p>
            <a:pPr>
              <a:lnSpc>
                <a:spcPts val="2500"/>
              </a:lnSpc>
            </a:pPr>
            <a:r>
              <a:rPr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京都市民の方は無料で検査（血液検査）を受けられます</a:t>
            </a:r>
            <a:endPar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endParaRPr>
          </a:p>
          <a:p>
            <a:endParaRPr kumimoji="1" lang="ja-JP" altLang="en-US" dirty="0"/>
          </a:p>
        </p:txBody>
      </p:sp>
      <p:sp>
        <p:nvSpPr>
          <p:cNvPr id="9" name="テキスト ボックス 8">
            <a:extLst>
              <a:ext uri="{FF2B5EF4-FFF2-40B4-BE49-F238E27FC236}">
                <a16:creationId xmlns:a16="http://schemas.microsoft.com/office/drawing/2014/main" id="{184CDD7A-3AF6-3CB2-3873-B798CB8A13F5}"/>
              </a:ext>
            </a:extLst>
          </p:cNvPr>
          <p:cNvSpPr txBox="1"/>
          <p:nvPr/>
        </p:nvSpPr>
        <p:spPr>
          <a:xfrm>
            <a:off x="4081571" y="5187875"/>
            <a:ext cx="1206685" cy="276999"/>
          </a:xfrm>
          <a:prstGeom prst="rect">
            <a:avLst/>
          </a:prstGeom>
          <a:noFill/>
        </p:spPr>
        <p:txBody>
          <a:bodyPr wrap="square" rtlCol="0">
            <a:spAutoFit/>
          </a:bodyPr>
          <a:lstStyle/>
          <a:p>
            <a:pPr algn="ctr"/>
            <a:r>
              <a:rPr lang="ja-JP" altLang="en-US" sz="1200" dirty="0"/>
              <a:t>二次元コード</a:t>
            </a:r>
            <a:endParaRPr kumimoji="1" lang="ja-JP" altLang="en-US" sz="1200" dirty="0"/>
          </a:p>
        </p:txBody>
      </p:sp>
      <p:pic>
        <p:nvPicPr>
          <p:cNvPr id="16" name="図 15" descr="挿絵 が含まれている画像&#10;&#10;自動的に生成された説明">
            <a:extLst>
              <a:ext uri="{FF2B5EF4-FFF2-40B4-BE49-F238E27FC236}">
                <a16:creationId xmlns:a16="http://schemas.microsoft.com/office/drawing/2014/main" id="{02649F8D-3F8D-8A82-1F5A-D93F14784E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9500" y="4365234"/>
            <a:ext cx="2135321" cy="822641"/>
          </a:xfrm>
          <a:prstGeom prst="rect">
            <a:avLst/>
          </a:prstGeom>
        </p:spPr>
      </p:pic>
      <p:sp>
        <p:nvSpPr>
          <p:cNvPr id="6" name="テキスト ボックス 5">
            <a:extLst>
              <a:ext uri="{FF2B5EF4-FFF2-40B4-BE49-F238E27FC236}">
                <a16:creationId xmlns:a16="http://schemas.microsoft.com/office/drawing/2014/main" id="{BE5E60A3-56A7-DE58-3B92-79F9E7BF4CC4}"/>
              </a:ext>
            </a:extLst>
          </p:cNvPr>
          <p:cNvSpPr txBox="1"/>
          <p:nvPr/>
        </p:nvSpPr>
        <p:spPr>
          <a:xfrm>
            <a:off x="4361085" y="5821024"/>
            <a:ext cx="5582194" cy="369332"/>
          </a:xfrm>
          <a:prstGeom prst="rect">
            <a:avLst/>
          </a:prstGeom>
          <a:noFill/>
        </p:spPr>
        <p:txBody>
          <a:bodyPr wrap="square" rtlCol="0">
            <a:spAutoFit/>
          </a:bodyPr>
          <a:lstStyle/>
          <a:p>
            <a:r>
              <a:rPr kumimoji="1" lang="ja-JP" altLang="en-US" dirty="0"/>
              <a:t>表面に隠れたカンゾーさん、見つけられたかな？</a:t>
            </a:r>
          </a:p>
        </p:txBody>
      </p:sp>
      <p:sp>
        <p:nvSpPr>
          <p:cNvPr id="15" name="吹き出し: 円形 14">
            <a:extLst>
              <a:ext uri="{FF2B5EF4-FFF2-40B4-BE49-F238E27FC236}">
                <a16:creationId xmlns:a16="http://schemas.microsoft.com/office/drawing/2014/main" id="{3D2836E5-70AB-FD44-206A-DD2B9A017D83}"/>
              </a:ext>
            </a:extLst>
          </p:cNvPr>
          <p:cNvSpPr/>
          <p:nvPr/>
        </p:nvSpPr>
        <p:spPr>
          <a:xfrm>
            <a:off x="4140933" y="5497921"/>
            <a:ext cx="5501017" cy="1010195"/>
          </a:xfrm>
          <a:prstGeom prst="wedgeEllipseCallout">
            <a:avLst>
              <a:gd name="adj1" fmla="val 46240"/>
              <a:gd name="adj2" fmla="val -5043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85788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135</Words>
  <Application>Microsoft Office PowerPoint</Application>
  <PresentationFormat>ワイド画面</PresentationFormat>
  <Paragraphs>15</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UD デジタル 教科書体 N-B</vt:lpstr>
      <vt:lpstr>UD デジタル 教科書体 NK-B</vt:lpstr>
      <vt:lpstr>游ゴシック</vt:lpstr>
      <vt:lpstr>游ゴシック Light</vt:lpstr>
      <vt:lpstr>Arial</vt:lpstr>
      <vt:lpstr>Office テーマ</vt:lpstr>
      <vt:lpstr>PowerPoint プレゼンテーション</vt:lpstr>
      <vt:lpstr>PowerPoint プレゼンテーション</vt:lpstr>
    </vt:vector>
  </TitlesOfParts>
  <Company>Kyoto City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Kyoto</dc:creator>
  <cp:lastModifiedBy>Kyoto</cp:lastModifiedBy>
  <cp:revision>59</cp:revision>
  <dcterms:created xsi:type="dcterms:W3CDTF">2023-05-24T04:55:38Z</dcterms:created>
  <dcterms:modified xsi:type="dcterms:W3CDTF">2026-06-03T02:43:51Z</dcterms:modified>
</cp:coreProperties>
</file>