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  <p:sldId id="264" r:id="rId6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9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341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2628DB-8E8D-54E9-36A0-E4D0304453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F115EB4-DD2B-D6C3-19EA-9CF59C1B73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51ED29-A668-00D4-21EC-1B0848CA7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B8E5-B63A-456D-A9C9-540D7D4BBA45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9E5172-E052-E27B-7B51-6BE2F4C3F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0D9F36-4C59-B5F9-5D30-50B302707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F97FB-2F28-4272-96FB-E5527BD1D5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77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EE2219-E85B-BC9A-F874-DD4F3972D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7334F0-166A-7556-0BF1-EB5672AAC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D594E0-669D-2AEC-B430-A64576D00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B8E5-B63A-456D-A9C9-540D7D4BBA45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9D0C6D-9F32-768D-DD3B-6C8A0840E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00FBBC-CD77-2178-A770-8F1D3CCD3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F97FB-2F28-4272-96FB-E5527BD1D5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8732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51ED718-02AF-5C55-2A38-576D941DA7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1DA2028-FC1F-8EC1-5041-7261F8386D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737ACF-3984-63B6-6046-1FD85EC1E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B8E5-B63A-456D-A9C9-540D7D4BBA45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3B8E60-8C25-95D4-87DA-A45074111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44E9FD-01C9-5372-1496-2F9BB0311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F97FB-2F28-4272-96FB-E5527BD1D5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14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C96C19-3384-CA17-A4D3-F5124DB4F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54C326-CAC1-7CEC-22FD-189997123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7B31E2-85B4-6539-DEBC-F12449A95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B8E5-B63A-456D-A9C9-540D7D4BBA45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5B3ADE-BCBB-DCAD-106B-748ADA25E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3A8EB9-389F-FFFC-C5CA-346301BF8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F97FB-2F28-4272-96FB-E5527BD1D5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681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0563B7-4CC8-4A93-4AFD-43EB04D8F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601DBB6-7FC6-5741-1DFB-A0EE65B44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351232-F1C2-CDA0-89AA-4F899FEDD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B8E5-B63A-456D-A9C9-540D7D4BBA45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78EEF4-6372-C384-6E88-A619CDBF0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A8A8AE-B20C-29B3-47BC-D432D567A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F97FB-2F28-4272-96FB-E5527BD1D5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662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E4232E-656E-B2EA-BD1E-1815836C4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57AFDE2-75A9-62F1-79AF-FEDF6A801E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5AA6CB-6F7C-A45A-DFC9-5C1C8BAFDA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CF080BF-EA3A-8877-653D-9DF8D255F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B8E5-B63A-456D-A9C9-540D7D4BBA45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6CAB7C9-0B77-95CD-61BF-81CD264FC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7476B3F-D057-038C-ED51-548C5CE46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F97FB-2F28-4272-96FB-E5527BD1D5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31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FCD8BC-F448-D41A-82EE-1361A2B27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ACBB9B4-42F2-9040-5366-52B087940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00785CB-32E7-732D-FE57-F6A1AECA1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65E3E49-0D9C-DD61-85B1-17BA6DA8CA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B4B5B87-3ECC-015A-7470-6CCA6D0290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EBF7ED5-B905-8976-33A8-FE25DAE74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B8E5-B63A-456D-A9C9-540D7D4BBA45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AF079D0-A744-4154-5104-756B4E389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FCA6289-4182-6A38-6937-84F858869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F97FB-2F28-4272-96FB-E5527BD1D5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716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E1A59B-711D-3E1F-4408-84F10CDED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5067FC0-3B53-4E8A-7C29-C170391EB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B8E5-B63A-456D-A9C9-540D7D4BBA45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DAE6C3C-3226-FD86-73FD-38457F652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64AD8D6-9B0B-9E03-AEDB-EF19D71AC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F97FB-2F28-4272-96FB-E5527BD1D5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5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7B0BFCD-8B19-8BBC-5B9F-32E16DB44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B8E5-B63A-456D-A9C9-540D7D4BBA45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8906E9D-8520-B1D0-CD41-C60C7EFB0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EF8D2B0-A05E-10BF-0B82-CB43AE012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F97FB-2F28-4272-96FB-E5527BD1D5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136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C0F5D2-6A06-B6F0-AF69-D1BAAE657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652D9B-AFBD-F9C8-BDBF-CCFE8966F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56CDD9-6311-258E-1FE5-2C357410DE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C129FB-AE07-7C41-489E-D62F95058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B8E5-B63A-456D-A9C9-540D7D4BBA45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6D164-A774-47D1-E8E5-87E314D91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2899468-72DD-B561-C753-460780B37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F97FB-2F28-4272-96FB-E5527BD1D5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22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EFDAC8-B0D5-99BF-6A42-09CA70D0E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F5A897-7533-5636-1E55-40D24B23A7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7EADE13-4ABA-4623-7971-EABFC297C4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069379B-B9EB-E331-3106-D35E78241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B8E5-B63A-456D-A9C9-540D7D4BBA45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389D51-1272-1EE4-0223-B9CBB14DB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482FA21-AEAC-53D0-1F6F-BE2F69BF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F97FB-2F28-4272-96FB-E5527BD1D5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12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B5FF914-AFFF-FD6D-AD95-155B7A48A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ED6BF8-CF9C-902C-2D2E-0DF788C2D0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A1A0A5-F3C7-5CFB-5FA4-277981B6C9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8B8E5-B63A-456D-A9C9-540D7D4BBA45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52BD9A-D73A-50AF-77AB-C324DCAFAE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A808A9-D4DE-3E06-6D4C-B1F08A237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97FB-2F28-4272-96FB-E5527BD1D5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590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C35822A9-A470-7052-9F24-8486D1C794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46"/>
          <a:stretch/>
        </p:blipFill>
        <p:spPr>
          <a:xfrm>
            <a:off x="2862262" y="1304925"/>
            <a:ext cx="6467475" cy="42481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BD36E39-C72E-757B-DED2-DC482AC802BC}"/>
              </a:ext>
            </a:extLst>
          </p:cNvPr>
          <p:cNvSpPr txBox="1"/>
          <p:nvPr/>
        </p:nvSpPr>
        <p:spPr>
          <a:xfrm>
            <a:off x="5215140" y="3078138"/>
            <a:ext cx="2601492" cy="584775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3200" b="1" spc="3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開指　太郎</a:t>
            </a:r>
            <a:endParaRPr kumimoji="1" lang="ja-JP" altLang="en-US" sz="3200" b="1" spc="3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ED360FE-76C9-639E-AB5F-F64FB65F336F}"/>
              </a:ext>
            </a:extLst>
          </p:cNvPr>
          <p:cNvSpPr txBox="1"/>
          <p:nvPr/>
        </p:nvSpPr>
        <p:spPr>
          <a:xfrm>
            <a:off x="5343271" y="3698117"/>
            <a:ext cx="2046737" cy="2616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050" spc="3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Kaishi</a:t>
            </a:r>
            <a:r>
              <a:rPr lang="ja-JP" altLang="en-US" sz="1050" spc="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   　  　</a:t>
            </a:r>
            <a:r>
              <a:rPr lang="en-US" altLang="ja-JP" sz="1050" spc="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Taro</a:t>
            </a:r>
            <a:endParaRPr kumimoji="1" lang="en-US" altLang="ja-JP" sz="1050" spc="3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D6FF21C9-0561-6F79-519A-8CF594B78FC3}"/>
              </a:ext>
            </a:extLst>
          </p:cNvPr>
          <p:cNvCxnSpPr>
            <a:cxnSpLocks/>
          </p:cNvCxnSpPr>
          <p:nvPr/>
        </p:nvCxnSpPr>
        <p:spPr>
          <a:xfrm>
            <a:off x="4251802" y="3937219"/>
            <a:ext cx="4392000" cy="16875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15A107A-F315-1627-AE53-A2D890FC0FA2}"/>
              </a:ext>
            </a:extLst>
          </p:cNvPr>
          <p:cNvSpPr txBox="1"/>
          <p:nvPr/>
        </p:nvSpPr>
        <p:spPr>
          <a:xfrm>
            <a:off x="738266" y="653929"/>
            <a:ext cx="42979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00" b="1" spc="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（レイアウト①）</a:t>
            </a:r>
            <a:r>
              <a:rPr lang="ja-JP" altLang="en-US" sz="2200" b="1" spc="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</a:t>
            </a:r>
            <a:endParaRPr kumimoji="1" lang="ja-JP" altLang="en-US" sz="2200" b="1" spc="3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83CF022-6B7B-4333-6871-9F41A93D1501}"/>
              </a:ext>
            </a:extLst>
          </p:cNvPr>
          <p:cNvSpPr txBox="1"/>
          <p:nvPr/>
        </p:nvSpPr>
        <p:spPr>
          <a:xfrm>
            <a:off x="4441909" y="2751487"/>
            <a:ext cx="2195898" cy="307777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spc="3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役職又</a:t>
            </a:r>
            <a:r>
              <a:rPr lang="ja-JP" altLang="en-US" sz="1400" b="1" spc="3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は担当係</a:t>
            </a:r>
            <a:endParaRPr kumimoji="1" lang="ja-JP" altLang="en-US" sz="800" b="1" spc="3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2C3A08-7EB2-F3D9-303D-A22E6E3F63C0}"/>
              </a:ext>
            </a:extLst>
          </p:cNvPr>
          <p:cNvSpPr txBox="1"/>
          <p:nvPr/>
        </p:nvSpPr>
        <p:spPr>
          <a:xfrm>
            <a:off x="4231605" y="4226619"/>
            <a:ext cx="369723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ea typeface="HG正楷書体-PRO" panose="03000600000000000000" pitchFamily="66" charset="-128"/>
              </a:rPr>
              <a:t>〒</a:t>
            </a:r>
            <a:r>
              <a:rPr kumimoji="1" lang="en-US" altLang="ja-JP" sz="1300" dirty="0">
                <a:ea typeface="HG正楷書体-PRO" panose="03000600000000000000" pitchFamily="66" charset="-128"/>
              </a:rPr>
              <a:t>604-8571</a:t>
            </a:r>
          </a:p>
          <a:p>
            <a:r>
              <a:rPr lang="ja-JP" altLang="en-US" sz="1300" dirty="0">
                <a:ea typeface="HG正楷書体-PRO" panose="03000600000000000000" pitchFamily="66" charset="-128"/>
              </a:rPr>
              <a:t> 京都市中京区寺町通御池上る</a:t>
            </a:r>
            <a:endParaRPr lang="en-US" altLang="ja-JP" sz="1300" dirty="0">
              <a:ea typeface="HG正楷書体-PRO" panose="03000600000000000000" pitchFamily="66" charset="-128"/>
            </a:endParaRPr>
          </a:p>
          <a:p>
            <a:r>
              <a:rPr lang="ja-JP" altLang="en-US" sz="1300" dirty="0">
                <a:ea typeface="HG正楷書体-PRO" panose="03000600000000000000" pitchFamily="66" charset="-128"/>
              </a:rPr>
              <a:t> 上本能寺前町</a:t>
            </a:r>
            <a:r>
              <a:rPr lang="en-US" altLang="ja-JP" sz="1300" dirty="0">
                <a:ea typeface="HG正楷書体-PRO" panose="03000600000000000000" pitchFamily="66" charset="-128"/>
              </a:rPr>
              <a:t>488</a:t>
            </a:r>
            <a:r>
              <a:rPr lang="ja-JP" altLang="en-US" sz="1300" dirty="0">
                <a:ea typeface="HG正楷書体-PRO" panose="03000600000000000000" pitchFamily="66" charset="-128"/>
              </a:rPr>
              <a:t>番地 分庁舎２階</a:t>
            </a:r>
            <a:endParaRPr lang="en-US" altLang="ja-JP" sz="1300" dirty="0">
              <a:ea typeface="HG正楷書体-PRO" panose="03000600000000000000" pitchFamily="66" charset="-128"/>
            </a:endParaRPr>
          </a:p>
          <a:p>
            <a:r>
              <a:rPr kumimoji="1" lang="en-US" altLang="ja-JP" sz="1300" dirty="0">
                <a:ea typeface="HG正楷書体-PRO" panose="03000600000000000000" pitchFamily="66" charset="-128"/>
              </a:rPr>
              <a:t> TEL</a:t>
            </a:r>
            <a:r>
              <a:rPr kumimoji="1" lang="ja-JP" altLang="en-US" sz="1300" dirty="0">
                <a:ea typeface="HG正楷書体-PRO" panose="03000600000000000000" pitchFamily="66" charset="-128"/>
              </a:rPr>
              <a:t>：</a:t>
            </a:r>
            <a:r>
              <a:rPr kumimoji="1" lang="en-US" altLang="ja-JP" sz="1300" dirty="0">
                <a:ea typeface="HG正楷書体-PRO" panose="03000600000000000000" pitchFamily="66" charset="-128"/>
              </a:rPr>
              <a:t>075-222-3558</a:t>
            </a:r>
            <a:r>
              <a:rPr kumimoji="1" lang="ja-JP" altLang="en-US" sz="1300" dirty="0">
                <a:ea typeface="HG正楷書体-PRO" panose="03000600000000000000" pitchFamily="66" charset="-128"/>
              </a:rPr>
              <a:t>　</a:t>
            </a:r>
            <a:r>
              <a:rPr lang="en-US" altLang="ja-JP" sz="1300" dirty="0">
                <a:ea typeface="HG正楷書体-PRO" panose="03000600000000000000" pitchFamily="66" charset="-128"/>
              </a:rPr>
              <a:t> FAX</a:t>
            </a:r>
            <a:r>
              <a:rPr lang="ja-JP" altLang="en-US" sz="1300" dirty="0">
                <a:ea typeface="HG正楷書体-PRO" panose="03000600000000000000" pitchFamily="66" charset="-128"/>
              </a:rPr>
              <a:t>：</a:t>
            </a:r>
            <a:r>
              <a:rPr kumimoji="1" lang="en-US" altLang="ja-JP" sz="1300" dirty="0">
                <a:ea typeface="HG正楷書体-PRO" panose="03000600000000000000" pitchFamily="66" charset="-128"/>
              </a:rPr>
              <a:t>075-213-0156</a:t>
            </a:r>
          </a:p>
          <a:p>
            <a:r>
              <a:rPr lang="en-US" altLang="ja-JP" sz="1300" dirty="0">
                <a:ea typeface="HG正楷書体-PRO" panose="03000600000000000000" pitchFamily="66" charset="-128"/>
              </a:rPr>
              <a:t> E-mail</a:t>
            </a:r>
            <a:r>
              <a:rPr lang="ja-JP" altLang="en-US" sz="1300" dirty="0">
                <a:ea typeface="HG正楷書体-PRO" panose="03000600000000000000" pitchFamily="66" charset="-128"/>
              </a:rPr>
              <a:t>：</a:t>
            </a:r>
            <a:r>
              <a:rPr kumimoji="1" lang="en-US" altLang="ja-JP" sz="1300" dirty="0">
                <a:ea typeface="HG正楷書体-PRO" panose="03000600000000000000" pitchFamily="66" charset="-128"/>
              </a:rPr>
              <a:t>XXX@city.kyoto.lg.jp</a:t>
            </a:r>
            <a:endParaRPr kumimoji="1" lang="ja-JP" altLang="en-US" sz="1300" dirty="0">
              <a:ea typeface="HG正楷書体-PRO" panose="03000600000000000000" pitchFamily="66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259C01-5A3A-D3DC-D4BD-68EE604CC983}"/>
              </a:ext>
            </a:extLst>
          </p:cNvPr>
          <p:cNvSpPr txBox="1"/>
          <p:nvPr/>
        </p:nvSpPr>
        <p:spPr>
          <a:xfrm>
            <a:off x="4218030" y="1682656"/>
            <a:ext cx="3291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spc="3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京都市 都市計画局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76B09E-1557-61CF-7676-4F6F1954999C}"/>
              </a:ext>
            </a:extLst>
          </p:cNvPr>
          <p:cNvSpPr txBox="1"/>
          <p:nvPr/>
        </p:nvSpPr>
        <p:spPr>
          <a:xfrm>
            <a:off x="4547354" y="2069713"/>
            <a:ext cx="3900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spc="3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都市景観部 開発指導課</a:t>
            </a:r>
            <a:endParaRPr kumimoji="1" lang="ja-JP" altLang="en-US" sz="2400" b="1" spc="3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pic>
        <p:nvPicPr>
          <p:cNvPr id="8" name="図 7" descr="図形&#10;&#10;自動的に生成された説明">
            <a:extLst>
              <a:ext uri="{FF2B5EF4-FFF2-40B4-BE49-F238E27FC236}">
                <a16:creationId xmlns:a16="http://schemas.microsoft.com/office/drawing/2014/main" id="{370E72B6-132A-18CB-D3BD-BD0AA9036D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517"/>
          <a:stretch>
            <a:fillRect/>
          </a:stretch>
        </p:blipFill>
        <p:spPr>
          <a:xfrm>
            <a:off x="3082963" y="1654520"/>
            <a:ext cx="1148642" cy="105315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B7EF388-1AEE-5045-1155-CAAF72A1F0D8}"/>
              </a:ext>
            </a:extLst>
          </p:cNvPr>
          <p:cNvSpPr/>
          <p:nvPr/>
        </p:nvSpPr>
        <p:spPr>
          <a:xfrm>
            <a:off x="4830555" y="4883329"/>
            <a:ext cx="1073995" cy="1749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78684D5-8875-8DA0-264A-8C7D38E2F510}"/>
              </a:ext>
            </a:extLst>
          </p:cNvPr>
          <p:cNvSpPr/>
          <p:nvPr/>
        </p:nvSpPr>
        <p:spPr>
          <a:xfrm>
            <a:off x="5019290" y="5084560"/>
            <a:ext cx="1572512" cy="1749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6B60CAD-D2ED-7219-C18C-8204E3E6DFF9}"/>
              </a:ext>
            </a:extLst>
          </p:cNvPr>
          <p:cNvSpPr txBox="1"/>
          <p:nvPr/>
        </p:nvSpPr>
        <p:spPr>
          <a:xfrm>
            <a:off x="3991631" y="3479366"/>
            <a:ext cx="802103" cy="3385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spc="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保有資格</a:t>
            </a:r>
            <a:endParaRPr kumimoji="1" lang="en-US" altLang="ja-JP" sz="800" spc="3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ja-JP" altLang="en-US" sz="800" spc="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（任意）</a:t>
            </a:r>
            <a:endParaRPr kumimoji="1" lang="en-US" altLang="ja-JP" sz="800" spc="3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F144449-18B5-983F-EEB2-A82A267B621A}"/>
              </a:ext>
            </a:extLst>
          </p:cNvPr>
          <p:cNvSpPr txBox="1"/>
          <p:nvPr/>
        </p:nvSpPr>
        <p:spPr>
          <a:xfrm>
            <a:off x="9318382" y="2278938"/>
            <a:ext cx="292347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①役職又は担当係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②氏名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kumimoji="1" lang="ja-JP" altLang="en-US" dirty="0">
                <a:solidFill>
                  <a:srgbClr val="FF0000"/>
                </a:solidFill>
              </a:rPr>
              <a:t>③英字ﾌﾘｶﾞﾅ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④保有資格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kumimoji="1" lang="ja-JP" altLang="en-US" dirty="0">
                <a:solidFill>
                  <a:srgbClr val="FF0000"/>
                </a:solidFill>
              </a:rPr>
              <a:t>⑤電話番号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⑥</a:t>
            </a:r>
            <a:r>
              <a:rPr lang="en-US" altLang="ja-JP" dirty="0">
                <a:solidFill>
                  <a:srgbClr val="FF0000"/>
                </a:solidFill>
              </a:rPr>
              <a:t>E-mail</a:t>
            </a:r>
          </a:p>
          <a:p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lang="en-US" altLang="ja-JP" sz="1400" dirty="0">
                <a:solidFill>
                  <a:srgbClr val="FF0000"/>
                </a:solidFill>
              </a:rPr>
              <a:t>※</a:t>
            </a:r>
            <a:r>
              <a:rPr lang="ja-JP" altLang="en-US" sz="1400" dirty="0">
                <a:solidFill>
                  <a:srgbClr val="FF0000"/>
                </a:solidFill>
              </a:rPr>
              <a:t>④⑥は空白の場合あり。</a:t>
            </a:r>
            <a:endParaRPr lang="en-US" altLang="ja-JP" sz="1400" dirty="0">
              <a:solidFill>
                <a:srgbClr val="FF0000"/>
              </a:solidFill>
            </a:endParaRPr>
          </a:p>
          <a:p>
            <a:r>
              <a:rPr kumimoji="1" lang="ja-JP" altLang="en-US" sz="1400" dirty="0">
                <a:solidFill>
                  <a:srgbClr val="FF0000"/>
                </a:solidFill>
              </a:rPr>
              <a:t>その際は、校正時に全体のバランス調整を御相談する場合があります。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E0A714E-F937-CD39-C832-6667B99ED243}"/>
              </a:ext>
            </a:extLst>
          </p:cNvPr>
          <p:cNvSpPr txBox="1"/>
          <p:nvPr/>
        </p:nvSpPr>
        <p:spPr>
          <a:xfrm>
            <a:off x="4041184" y="2762111"/>
            <a:ext cx="523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6C3124A-E69C-3FCE-CAD7-D4AE9CCD9C7F}"/>
              </a:ext>
            </a:extLst>
          </p:cNvPr>
          <p:cNvSpPr txBox="1"/>
          <p:nvPr/>
        </p:nvSpPr>
        <p:spPr>
          <a:xfrm>
            <a:off x="4843677" y="3204653"/>
            <a:ext cx="523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854A004-439D-D5B8-C572-258147E855B2}"/>
              </a:ext>
            </a:extLst>
          </p:cNvPr>
          <p:cNvSpPr txBox="1"/>
          <p:nvPr/>
        </p:nvSpPr>
        <p:spPr>
          <a:xfrm>
            <a:off x="4972108" y="3652938"/>
            <a:ext cx="523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③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576E1639-E0BA-1B0B-77B8-3D51ED7E1D66}"/>
              </a:ext>
            </a:extLst>
          </p:cNvPr>
          <p:cNvSpPr txBox="1"/>
          <p:nvPr/>
        </p:nvSpPr>
        <p:spPr>
          <a:xfrm>
            <a:off x="3650688" y="3479366"/>
            <a:ext cx="523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④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021A7D21-1A39-07B6-E293-2A48CF6AABA3}"/>
              </a:ext>
            </a:extLst>
          </p:cNvPr>
          <p:cNvSpPr txBox="1"/>
          <p:nvPr/>
        </p:nvSpPr>
        <p:spPr>
          <a:xfrm>
            <a:off x="5818285" y="4802706"/>
            <a:ext cx="523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⑤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F7C3788D-DF31-DF43-F383-5BE0CAF42EE9}"/>
              </a:ext>
            </a:extLst>
          </p:cNvPr>
          <p:cNvSpPr txBox="1"/>
          <p:nvPr/>
        </p:nvSpPr>
        <p:spPr>
          <a:xfrm>
            <a:off x="6513056" y="5011430"/>
            <a:ext cx="523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⑥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091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F0214A-D81C-D94B-30CC-C80EDDF8B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6DB1C7D5-5E85-EA2C-F777-1AD7EC1873C1}"/>
              </a:ext>
            </a:extLst>
          </p:cNvPr>
          <p:cNvPicPr/>
          <p:nvPr/>
        </p:nvPicPr>
        <p:blipFill rotWithShape="1">
          <a:blip r:embed="rId2"/>
          <a:srcRect t="446"/>
          <a:stretch/>
        </p:blipFill>
        <p:spPr>
          <a:xfrm rot="5400000">
            <a:off x="2862262" y="1304925"/>
            <a:ext cx="6467475" cy="42481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3259900-22DE-B99A-FA97-9AA8DD61E941}"/>
              </a:ext>
            </a:extLst>
          </p:cNvPr>
          <p:cNvSpPr txBox="1"/>
          <p:nvPr/>
        </p:nvSpPr>
        <p:spPr>
          <a:xfrm>
            <a:off x="4238015" y="2030787"/>
            <a:ext cx="22149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spc="3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京都市 都市計画局</a:t>
            </a:r>
            <a:endParaRPr kumimoji="1" lang="ja-JP" altLang="en-US" sz="1400" b="1" spc="3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D3FF5D1-DB27-66BF-75A0-5D50C5136C8B}"/>
              </a:ext>
            </a:extLst>
          </p:cNvPr>
          <p:cNvSpPr txBox="1"/>
          <p:nvPr/>
        </p:nvSpPr>
        <p:spPr>
          <a:xfrm>
            <a:off x="4134878" y="4963694"/>
            <a:ext cx="339307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b="1" dirty="0">
                <a:latin typeface="HG教科書体" panose="02020609000000000000" pitchFamily="17" charset="-128"/>
                <a:ea typeface="HG教科書体" panose="02020609000000000000" pitchFamily="17" charset="-128"/>
              </a:rPr>
              <a:t>〒</a:t>
            </a:r>
            <a:r>
              <a:rPr kumimoji="1" lang="en-US" altLang="ja-JP" sz="1300" b="1" dirty="0">
                <a:latin typeface="HG教科書体" panose="02020609000000000000" pitchFamily="17" charset="-128"/>
                <a:ea typeface="HG教科書体" panose="02020609000000000000" pitchFamily="17" charset="-128"/>
              </a:rPr>
              <a:t>604-8571</a:t>
            </a:r>
          </a:p>
          <a:p>
            <a:r>
              <a:rPr lang="ja-JP" altLang="en-US" sz="1300" b="1" dirty="0">
                <a:latin typeface="HG教科書体" panose="02020609000000000000" pitchFamily="17" charset="-128"/>
                <a:ea typeface="HG教科書体" panose="02020609000000000000" pitchFamily="17" charset="-128"/>
              </a:rPr>
              <a:t> 京都市中京区寺町通御池上る</a:t>
            </a:r>
            <a:endParaRPr lang="en-US" altLang="ja-JP" sz="13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  <a:p>
            <a:r>
              <a:rPr lang="ja-JP" altLang="en-US" sz="1300" b="1" dirty="0">
                <a:latin typeface="HG教科書体" panose="02020609000000000000" pitchFamily="17" charset="-128"/>
                <a:ea typeface="HG教科書体" panose="02020609000000000000" pitchFamily="17" charset="-128"/>
              </a:rPr>
              <a:t> 上本能寺前町</a:t>
            </a:r>
            <a:r>
              <a:rPr lang="en-US" altLang="ja-JP" sz="1300" b="1" dirty="0">
                <a:latin typeface="HG教科書体" panose="02020609000000000000" pitchFamily="17" charset="-128"/>
                <a:ea typeface="HG教科書体" panose="02020609000000000000" pitchFamily="17" charset="-128"/>
              </a:rPr>
              <a:t>488</a:t>
            </a:r>
            <a:r>
              <a:rPr lang="ja-JP" altLang="en-US" sz="1300" b="1" dirty="0">
                <a:latin typeface="HG教科書体" panose="02020609000000000000" pitchFamily="17" charset="-128"/>
                <a:ea typeface="HG教科書体" panose="02020609000000000000" pitchFamily="17" charset="-128"/>
              </a:rPr>
              <a:t>番地 分庁舎２階</a:t>
            </a:r>
            <a:endParaRPr lang="en-US" altLang="ja-JP" sz="13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  <a:p>
            <a:r>
              <a:rPr kumimoji="1" lang="en-US" altLang="ja-JP" sz="1300" b="1" dirty="0">
                <a:latin typeface="HG教科書体" panose="02020609000000000000" pitchFamily="17" charset="-128"/>
                <a:ea typeface="HG教科書体" panose="02020609000000000000" pitchFamily="17" charset="-128"/>
              </a:rPr>
              <a:t> </a:t>
            </a:r>
            <a:r>
              <a:rPr lang="en-US" altLang="ja-JP" sz="1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TEL</a:t>
            </a:r>
            <a:r>
              <a:rPr lang="ja-JP" altLang="en-US" sz="1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：</a:t>
            </a:r>
            <a:r>
              <a:rPr kumimoji="1" lang="en-US" altLang="ja-JP" sz="1300" b="1" dirty="0">
                <a:latin typeface="HG教科書体" panose="02020609000000000000" pitchFamily="17" charset="-128"/>
                <a:ea typeface="HG教科書体" panose="02020609000000000000" pitchFamily="17" charset="-128"/>
              </a:rPr>
              <a:t>075-222-3558</a:t>
            </a:r>
            <a:r>
              <a:rPr kumimoji="1" lang="ja-JP" altLang="en-US" sz="1300" b="1" dirty="0">
                <a:latin typeface="HG教科書体" panose="02020609000000000000" pitchFamily="17" charset="-128"/>
                <a:ea typeface="HG教科書体" panose="02020609000000000000" pitchFamily="17" charset="-128"/>
              </a:rPr>
              <a:t>　</a:t>
            </a:r>
            <a:r>
              <a:rPr lang="en-US" altLang="ja-JP" sz="1300" b="1" dirty="0">
                <a:latin typeface="HG教科書体" panose="02020609000000000000" pitchFamily="17" charset="-128"/>
                <a:ea typeface="HG教科書体" panose="02020609000000000000" pitchFamily="17" charset="-128"/>
              </a:rPr>
              <a:t> </a:t>
            </a:r>
          </a:p>
          <a:p>
            <a:r>
              <a:rPr lang="ja-JP" altLang="en-US" sz="1300" b="1" dirty="0">
                <a:latin typeface="HG教科書体" panose="02020609000000000000" pitchFamily="17" charset="-128"/>
                <a:ea typeface="HG教科書体" panose="02020609000000000000" pitchFamily="17" charset="-128"/>
              </a:rPr>
              <a:t> </a:t>
            </a:r>
            <a:r>
              <a:rPr lang="en-US" altLang="ja-JP" sz="1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FAX</a:t>
            </a:r>
            <a:r>
              <a:rPr lang="ja-JP" altLang="en-US" sz="12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：</a:t>
            </a:r>
            <a:r>
              <a:rPr kumimoji="1" lang="en-US" altLang="ja-JP" sz="1300" b="1" dirty="0">
                <a:latin typeface="HG教科書体" panose="02020609000000000000" pitchFamily="17" charset="-128"/>
                <a:ea typeface="HG教科書体" panose="02020609000000000000" pitchFamily="17" charset="-128"/>
              </a:rPr>
              <a:t>075-213-0156</a:t>
            </a:r>
          </a:p>
          <a:p>
            <a:r>
              <a:rPr lang="en-US" altLang="ja-JP" sz="1300" b="1" dirty="0">
                <a:latin typeface="HG教科書体" panose="02020609000000000000" pitchFamily="17" charset="-128"/>
                <a:ea typeface="HG教科書体" panose="02020609000000000000" pitchFamily="17" charset="-128"/>
              </a:rPr>
              <a:t> </a:t>
            </a:r>
            <a:r>
              <a:rPr lang="en-US" altLang="ja-JP" sz="13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E-mail</a:t>
            </a:r>
            <a:r>
              <a:rPr lang="ja-JP" altLang="en-US" sz="1300" b="1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：</a:t>
            </a:r>
            <a:r>
              <a:rPr kumimoji="1" lang="en-US" altLang="ja-JP" sz="1300" b="1" dirty="0">
                <a:latin typeface="HG教科書体" panose="02020609000000000000" pitchFamily="17" charset="-128"/>
                <a:ea typeface="HG教科書体" panose="02020609000000000000" pitchFamily="17" charset="-128"/>
              </a:rPr>
              <a:t>XXX@city.kyoto.lg.jp</a:t>
            </a:r>
            <a:endParaRPr kumimoji="1" lang="ja-JP" altLang="en-US" sz="13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8B0A723-E2BA-36D2-2471-A724EB51C317}"/>
              </a:ext>
            </a:extLst>
          </p:cNvPr>
          <p:cNvSpPr txBox="1"/>
          <p:nvPr/>
        </p:nvSpPr>
        <p:spPr>
          <a:xfrm>
            <a:off x="738266" y="653929"/>
            <a:ext cx="30907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00" b="1" spc="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（レイアウト</a:t>
            </a:r>
            <a:r>
              <a:rPr lang="ja-JP" altLang="en-US" sz="2200" b="1" spc="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r>
              <a:rPr kumimoji="1" lang="ja-JP" altLang="en-US" sz="2200" b="1" spc="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9C742A3-610D-2CB7-5742-DF0214E21446}"/>
              </a:ext>
            </a:extLst>
          </p:cNvPr>
          <p:cNvSpPr txBox="1"/>
          <p:nvPr/>
        </p:nvSpPr>
        <p:spPr>
          <a:xfrm>
            <a:off x="4238015" y="2252996"/>
            <a:ext cx="27494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spc="3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都市景観部 開発指導課</a:t>
            </a:r>
            <a:endParaRPr kumimoji="1" lang="ja-JP" altLang="en-US" sz="1600" b="1" spc="3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pic>
        <p:nvPicPr>
          <p:cNvPr id="6" name="図 5" descr="図形&#10;&#10;自動的に生成された説明">
            <a:extLst>
              <a:ext uri="{FF2B5EF4-FFF2-40B4-BE49-F238E27FC236}">
                <a16:creationId xmlns:a16="http://schemas.microsoft.com/office/drawing/2014/main" id="{4B44A3DD-8DE3-31F9-6780-8EF5C4667F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517"/>
          <a:stretch>
            <a:fillRect/>
          </a:stretch>
        </p:blipFill>
        <p:spPr>
          <a:xfrm>
            <a:off x="4082096" y="382108"/>
            <a:ext cx="1307522" cy="1198828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EE12AAC4-E38A-1C8B-620A-AB023FCD02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1387" y="6517144"/>
            <a:ext cx="4248150" cy="147946"/>
          </a:xfrm>
          <a:prstGeom prst="rect">
            <a:avLst/>
          </a:prstGeom>
        </p:spPr>
      </p:pic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FC358EA-AE7F-8DD6-12F4-88A6D4B7AE3C}"/>
              </a:ext>
            </a:extLst>
          </p:cNvPr>
          <p:cNvSpPr/>
          <p:nvPr/>
        </p:nvSpPr>
        <p:spPr>
          <a:xfrm>
            <a:off x="4777848" y="5581888"/>
            <a:ext cx="1045566" cy="24816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1D7B3A2-2BFD-72BF-89FC-A379CDC37712}"/>
              </a:ext>
            </a:extLst>
          </p:cNvPr>
          <p:cNvSpPr/>
          <p:nvPr/>
        </p:nvSpPr>
        <p:spPr>
          <a:xfrm>
            <a:off x="4977359" y="6039724"/>
            <a:ext cx="1692109" cy="18957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037BE19-775E-14BD-297C-049FAF51FF44}"/>
              </a:ext>
            </a:extLst>
          </p:cNvPr>
          <p:cNvSpPr txBox="1"/>
          <p:nvPr/>
        </p:nvSpPr>
        <p:spPr>
          <a:xfrm>
            <a:off x="4277263" y="2975526"/>
            <a:ext cx="2065068" cy="461665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b="1" spc="3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開指　太郎</a:t>
            </a:r>
            <a:endParaRPr kumimoji="1" lang="ja-JP" altLang="en-US" sz="2400" b="1" spc="3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8B56594-89D8-124F-E399-8D886B2ED45B}"/>
              </a:ext>
            </a:extLst>
          </p:cNvPr>
          <p:cNvSpPr txBox="1"/>
          <p:nvPr/>
        </p:nvSpPr>
        <p:spPr>
          <a:xfrm>
            <a:off x="4277263" y="2691794"/>
            <a:ext cx="2611578" cy="261610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b="1" spc="3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役職（</a:t>
            </a:r>
            <a:r>
              <a:rPr lang="ja-JP" altLang="en-US" sz="1100" b="1" spc="3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又</a:t>
            </a:r>
            <a:r>
              <a:rPr kumimoji="1" lang="ja-JP" altLang="en-US" sz="1100" b="1" spc="300" dirty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は担当係）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20A1CE3-2FD6-0FD5-F00A-3C2C77A00CE4}"/>
              </a:ext>
            </a:extLst>
          </p:cNvPr>
          <p:cNvSpPr txBox="1"/>
          <p:nvPr/>
        </p:nvSpPr>
        <p:spPr>
          <a:xfrm>
            <a:off x="4268935" y="3715727"/>
            <a:ext cx="1665037" cy="2154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spc="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保有資格</a:t>
            </a:r>
            <a:r>
              <a:rPr lang="ja-JP" altLang="en-US" sz="800" spc="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（任意）</a:t>
            </a:r>
            <a:endParaRPr kumimoji="1" lang="en-US" altLang="ja-JP" sz="800" spc="3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0F01D0C-953C-A965-066B-EC232BFA797B}"/>
              </a:ext>
            </a:extLst>
          </p:cNvPr>
          <p:cNvSpPr txBox="1"/>
          <p:nvPr/>
        </p:nvSpPr>
        <p:spPr>
          <a:xfrm>
            <a:off x="4277263" y="3445654"/>
            <a:ext cx="2046737" cy="2616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050" spc="3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Kaishi</a:t>
            </a:r>
            <a:r>
              <a:rPr lang="ja-JP" altLang="en-US" sz="1050" spc="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   　  　</a:t>
            </a:r>
            <a:r>
              <a:rPr lang="en-US" altLang="ja-JP" sz="1050" spc="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Taro</a:t>
            </a:r>
            <a:endParaRPr kumimoji="1" lang="en-US" altLang="ja-JP" sz="1050" spc="3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3B588F6-0327-31FF-6163-E29C092A1CCF}"/>
              </a:ext>
            </a:extLst>
          </p:cNvPr>
          <p:cNvSpPr txBox="1"/>
          <p:nvPr/>
        </p:nvSpPr>
        <p:spPr>
          <a:xfrm>
            <a:off x="3916047" y="2637933"/>
            <a:ext cx="357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37889DA-DB9B-D06D-17ED-91FB62E16D4D}"/>
              </a:ext>
            </a:extLst>
          </p:cNvPr>
          <p:cNvSpPr txBox="1"/>
          <p:nvPr/>
        </p:nvSpPr>
        <p:spPr>
          <a:xfrm>
            <a:off x="3916047" y="3034994"/>
            <a:ext cx="357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②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0E593C8-8F42-0BC2-6C28-E6A6E114E230}"/>
              </a:ext>
            </a:extLst>
          </p:cNvPr>
          <p:cNvSpPr txBox="1"/>
          <p:nvPr/>
        </p:nvSpPr>
        <p:spPr>
          <a:xfrm>
            <a:off x="3911883" y="3367964"/>
            <a:ext cx="357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③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B55B74A-9AA4-68BF-6065-8642A7290F11}"/>
              </a:ext>
            </a:extLst>
          </p:cNvPr>
          <p:cNvSpPr txBox="1"/>
          <p:nvPr/>
        </p:nvSpPr>
        <p:spPr>
          <a:xfrm>
            <a:off x="3920211" y="3648547"/>
            <a:ext cx="357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④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7C8E81E-4AEC-4DDC-E065-543F21426582}"/>
              </a:ext>
            </a:extLst>
          </p:cNvPr>
          <p:cNvSpPr txBox="1"/>
          <p:nvPr/>
        </p:nvSpPr>
        <p:spPr>
          <a:xfrm>
            <a:off x="5787762" y="5547953"/>
            <a:ext cx="357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⑤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AC87090-D171-D9EA-97F2-B8DCBA4B2B8C}"/>
              </a:ext>
            </a:extLst>
          </p:cNvPr>
          <p:cNvSpPr txBox="1"/>
          <p:nvPr/>
        </p:nvSpPr>
        <p:spPr>
          <a:xfrm>
            <a:off x="6579557" y="5953572"/>
            <a:ext cx="357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⑥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8CDF406-6942-E930-EA7F-742E07532FE5}"/>
              </a:ext>
            </a:extLst>
          </p:cNvPr>
          <p:cNvSpPr txBox="1"/>
          <p:nvPr/>
        </p:nvSpPr>
        <p:spPr>
          <a:xfrm>
            <a:off x="8362949" y="1376049"/>
            <a:ext cx="292347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①役職又は担当係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②氏名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kumimoji="1" lang="ja-JP" altLang="en-US" dirty="0">
                <a:solidFill>
                  <a:srgbClr val="FF0000"/>
                </a:solidFill>
              </a:rPr>
              <a:t>③英字ﾌﾘｶﾞﾅ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④保有資格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kumimoji="1" lang="ja-JP" altLang="en-US" dirty="0">
                <a:solidFill>
                  <a:srgbClr val="FF0000"/>
                </a:solidFill>
              </a:rPr>
              <a:t>⑤電話番号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⑥</a:t>
            </a:r>
            <a:r>
              <a:rPr lang="en-US" altLang="ja-JP" dirty="0">
                <a:solidFill>
                  <a:srgbClr val="FF0000"/>
                </a:solidFill>
              </a:rPr>
              <a:t>E-mail</a:t>
            </a:r>
          </a:p>
          <a:p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lang="en-US" altLang="ja-JP" sz="1400" dirty="0">
                <a:solidFill>
                  <a:srgbClr val="FF0000"/>
                </a:solidFill>
              </a:rPr>
              <a:t>※</a:t>
            </a:r>
            <a:r>
              <a:rPr lang="ja-JP" altLang="en-US" sz="1400" dirty="0">
                <a:solidFill>
                  <a:srgbClr val="FF0000"/>
                </a:solidFill>
              </a:rPr>
              <a:t>④⑥は空白の場合あり。</a:t>
            </a:r>
            <a:endParaRPr lang="en-US" altLang="ja-JP" sz="1400" dirty="0">
              <a:solidFill>
                <a:srgbClr val="FF0000"/>
              </a:solidFill>
            </a:endParaRPr>
          </a:p>
          <a:p>
            <a:r>
              <a:rPr kumimoji="1" lang="ja-JP" altLang="en-US" sz="1400" dirty="0">
                <a:solidFill>
                  <a:srgbClr val="FF0000"/>
                </a:solidFill>
              </a:rPr>
              <a:t>その際は、校正時に全体のバランス調整を御相談する場合があります。</a:t>
            </a:r>
          </a:p>
        </p:txBody>
      </p:sp>
    </p:spTree>
    <p:extLst>
      <p:ext uri="{BB962C8B-B14F-4D97-AF65-F5344CB8AC3E}">
        <p14:creationId xmlns:p14="http://schemas.microsoft.com/office/powerpoint/2010/main" val="3868333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8ECB4A406C6C042A7817932CCD39C8A" ma:contentTypeVersion="3" ma:contentTypeDescription="新しいドキュメントを作成します。" ma:contentTypeScope="" ma:versionID="b788fe83033888f3d491c9cde4c1583d">
  <xsd:schema xmlns:xsd="http://www.w3.org/2001/XMLSchema" xmlns:xs="http://www.w3.org/2001/XMLSchema" xmlns:p="http://schemas.microsoft.com/office/2006/metadata/properties" xmlns:ns2="25f298de-ec16-4e6c-901c-d2a09ad6a2a4" targetNamespace="http://schemas.microsoft.com/office/2006/metadata/properties" ma:root="true" ma:fieldsID="e26db8c93255c2181bbb728fca214e0a" ns2:_="">
    <xsd:import namespace="25f298de-ec16-4e6c-901c-d2a09ad6a2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298de-ec16-4e6c-901c-d2a09ad6a2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2E77BF-864B-4215-B078-5145B22E1B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33AB89-CD07-4335-BE13-017B3246E248}">
  <ds:schemaRefs>
    <ds:schemaRef ds:uri="http://purl.org/dc/terms/"/>
    <ds:schemaRef ds:uri="http://schemas.openxmlformats.org/package/2006/metadata/core-properties"/>
    <ds:schemaRef ds:uri="http://purl.org/dc/dcmitype/"/>
    <ds:schemaRef ds:uri="25f298de-ec16-4e6c-901c-d2a09ad6a2a4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D633934-89BE-4BD8-8B3E-B0FAD7C490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f298de-ec16-4e6c-901c-d2a09ad6a2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221</Words>
  <Application>Microsoft Office PowerPoint</Application>
  <PresentationFormat>ワイド画面</PresentationFormat>
  <Paragraphs>56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HG教科書体</vt:lpstr>
      <vt:lpstr>HG正楷書体-PRO</vt:lpstr>
      <vt:lpstr>Microsoft YaHei</vt:lpstr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>Kyoto City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Kaishi_ Fujiyoshi</dc:creator>
  <cp:lastModifiedBy>Kaishi_ Fujiyoshi</cp:lastModifiedBy>
  <cp:revision>46</cp:revision>
  <cp:lastPrinted>2026-06-03T03:45:42Z</cp:lastPrinted>
  <dcterms:created xsi:type="dcterms:W3CDTF">2026-05-20T01:46:28Z</dcterms:created>
  <dcterms:modified xsi:type="dcterms:W3CDTF">2026-06-19T02:16:15Z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0x01010058ECB4A406C6C042A7817932CCD39C8A</vt:lpwstr>
  </property>
</Properties>
</file>