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4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14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BF69-62C1-4014-A6F9-E9D3D6DF4F6B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004A-49D5-4083-B092-D06E729AC6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0929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BF69-62C1-4014-A6F9-E9D3D6DF4F6B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004A-49D5-4083-B092-D06E729AC6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8334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BF69-62C1-4014-A6F9-E9D3D6DF4F6B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004A-49D5-4083-B092-D06E729AC6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4499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BF69-62C1-4014-A6F9-E9D3D6DF4F6B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004A-49D5-4083-B092-D06E729AC6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0999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BF69-62C1-4014-A6F9-E9D3D6DF4F6B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004A-49D5-4083-B092-D06E729AC6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1344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BF69-62C1-4014-A6F9-E9D3D6DF4F6B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004A-49D5-4083-B092-D06E729AC6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4402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BF69-62C1-4014-A6F9-E9D3D6DF4F6B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004A-49D5-4083-B092-D06E729AC6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2105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BF69-62C1-4014-A6F9-E9D3D6DF4F6B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004A-49D5-4083-B092-D06E729AC6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6095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BF69-62C1-4014-A6F9-E9D3D6DF4F6B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004A-49D5-4083-B092-D06E729AC6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7088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BF69-62C1-4014-A6F9-E9D3D6DF4F6B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004A-49D5-4083-B092-D06E729AC6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3514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BF69-62C1-4014-A6F9-E9D3D6DF4F6B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F004A-49D5-4083-B092-D06E729AC6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7286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39BF69-62C1-4014-A6F9-E9D3D6DF4F6B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4F004A-49D5-4083-B092-D06E729AC6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715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835B052-8AE7-D230-62D7-2386632FDB94}"/>
              </a:ext>
            </a:extLst>
          </p:cNvPr>
          <p:cNvSpPr txBox="1"/>
          <p:nvPr/>
        </p:nvSpPr>
        <p:spPr>
          <a:xfrm>
            <a:off x="2645525" y="168041"/>
            <a:ext cx="1566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位置図</a:t>
            </a:r>
          </a:p>
        </p:txBody>
      </p:sp>
      <p:pic>
        <p:nvPicPr>
          <p:cNvPr id="4" name="図 3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7E2E780A-9912-5B01-2432-0FE5DF1F4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1" y="1048305"/>
            <a:ext cx="6176357" cy="3274588"/>
          </a:xfrm>
          <a:prstGeom prst="rect">
            <a:avLst/>
          </a:prstGeom>
        </p:spPr>
      </p:pic>
      <p:sp>
        <p:nvSpPr>
          <p:cNvPr id="5" name="楕円 4">
            <a:extLst>
              <a:ext uri="{FF2B5EF4-FFF2-40B4-BE49-F238E27FC236}">
                <a16:creationId xmlns:a16="http://schemas.microsoft.com/office/drawing/2014/main" id="{9ACDB1F8-0996-51B5-8B58-C37E9DFFEB0B}"/>
              </a:ext>
            </a:extLst>
          </p:cNvPr>
          <p:cNvSpPr/>
          <p:nvPr/>
        </p:nvSpPr>
        <p:spPr>
          <a:xfrm>
            <a:off x="5478087" y="3017520"/>
            <a:ext cx="714895" cy="71489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6921D9A-FADF-21CC-CEEB-027D67381EA8}"/>
              </a:ext>
            </a:extLst>
          </p:cNvPr>
          <p:cNvSpPr txBox="1"/>
          <p:nvPr/>
        </p:nvSpPr>
        <p:spPr>
          <a:xfrm>
            <a:off x="2645525" y="4555375"/>
            <a:ext cx="2369128" cy="3077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京都市下京区屋形町７－１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D61AA5AD-47AA-1A0C-13DE-F40D28976EAF}"/>
              </a:ext>
            </a:extLst>
          </p:cNvPr>
          <p:cNvCxnSpPr/>
          <p:nvPr/>
        </p:nvCxnSpPr>
        <p:spPr>
          <a:xfrm flipH="1">
            <a:off x="4887884" y="3732415"/>
            <a:ext cx="856211" cy="8229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図 8" descr="電車, 跡, 屋外, 車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2B738870-3EFB-458E-A4F9-5CB69AE48C1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5899" y="5270270"/>
            <a:ext cx="3886200" cy="620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475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C0F06-FFEF-EED2-47AA-C79D2C388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FFED16-C0ED-E663-5A39-BA1840005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631046"/>
          </a:xfrm>
        </p:spPr>
        <p:txBody>
          <a:bodyPr/>
          <a:lstStyle/>
          <a:p>
            <a:pPr algn="ctr"/>
            <a:r>
              <a:rPr lang="ja-JP" altLang="en-US" dirty="0"/>
              <a:t>伐採箇所</a:t>
            </a:r>
            <a:endParaRPr kumimoji="1" lang="ja-JP" altLang="en-US" dirty="0"/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B3EF7262-1EA2-4E4A-9615-6BF230DBBF00}"/>
              </a:ext>
            </a:extLst>
          </p:cNvPr>
          <p:cNvCxnSpPr/>
          <p:nvPr/>
        </p:nvCxnSpPr>
        <p:spPr>
          <a:xfrm>
            <a:off x="471487" y="1280160"/>
            <a:ext cx="593762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1374BB7-CA6E-0CBB-A2A2-AB69AE4828B5}"/>
              </a:ext>
            </a:extLst>
          </p:cNvPr>
          <p:cNvSpPr txBox="1"/>
          <p:nvPr/>
        </p:nvSpPr>
        <p:spPr>
          <a:xfrm>
            <a:off x="471487" y="1463216"/>
            <a:ext cx="39894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98DAFB9-ED81-3620-395E-B8763F24570C}"/>
              </a:ext>
            </a:extLst>
          </p:cNvPr>
          <p:cNvSpPr txBox="1"/>
          <p:nvPr/>
        </p:nvSpPr>
        <p:spPr>
          <a:xfrm>
            <a:off x="448888" y="1502544"/>
            <a:ext cx="463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+mn-ea"/>
              </a:rPr>
              <a:t>14</a:t>
            </a:r>
            <a:endParaRPr kumimoji="1" lang="ja-JP" altLang="en-US" dirty="0">
              <a:latin typeface="+mn-ea"/>
            </a:endParaRPr>
          </a:p>
        </p:txBody>
      </p:sp>
      <p:pic>
        <p:nvPicPr>
          <p:cNvPr id="6" name="図 5" descr="屋外, 建物, 横, 座る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EEFB5444-FA18-21EB-551D-2F91DA4FD63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200907" y="2229037"/>
            <a:ext cx="2542661" cy="1906996"/>
          </a:xfrm>
          <a:prstGeom prst="rect">
            <a:avLst/>
          </a:prstGeom>
        </p:spPr>
      </p:pic>
      <p:pic>
        <p:nvPicPr>
          <p:cNvPr id="12" name="図 11" descr="屋外, 建物, 小さい, 横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A2D0833B-6AA4-C579-B8DE-77157BE50FE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182648" y="2242048"/>
            <a:ext cx="2527793" cy="1895845"/>
          </a:xfrm>
          <a:prstGeom prst="rect">
            <a:avLst/>
          </a:prstGeom>
        </p:spPr>
      </p:pic>
      <p:pic>
        <p:nvPicPr>
          <p:cNvPr id="15" name="図 14" descr="屋外, 建物, ストリート, 水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F7B70FAB-F093-0149-D52F-83E41B3B783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55513" y="2227179"/>
            <a:ext cx="2527794" cy="1895846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59EABD6-8397-C0B1-E439-D875359FA65D}"/>
              </a:ext>
            </a:extLst>
          </p:cNvPr>
          <p:cNvSpPr txBox="1"/>
          <p:nvPr/>
        </p:nvSpPr>
        <p:spPr>
          <a:xfrm>
            <a:off x="448888" y="5022844"/>
            <a:ext cx="62115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＜剪定・伐採の方針＞</a:t>
            </a:r>
            <a:endParaRPr kumimoji="1" lang="en-US" altLang="ja-JP" sz="1100" dirty="0"/>
          </a:p>
          <a:p>
            <a:r>
              <a:rPr kumimoji="1" lang="ja-JP" altLang="en-US" sz="1100" dirty="0"/>
              <a:t>　すべて伐採</a:t>
            </a:r>
          </a:p>
        </p:txBody>
      </p:sp>
    </p:spTree>
    <p:extLst>
      <p:ext uri="{BB962C8B-B14F-4D97-AF65-F5344CB8AC3E}">
        <p14:creationId xmlns:p14="http://schemas.microsoft.com/office/powerpoint/2010/main" val="1181074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テキスト ボックス 127">
            <a:extLst>
              <a:ext uri="{FF2B5EF4-FFF2-40B4-BE49-F238E27FC236}">
                <a16:creationId xmlns:a16="http://schemas.microsoft.com/office/drawing/2014/main" id="{DAFE3FAC-45B7-08EB-D853-4F9DA5732783}"/>
              </a:ext>
            </a:extLst>
          </p:cNvPr>
          <p:cNvSpPr txBox="1"/>
          <p:nvPr/>
        </p:nvSpPr>
        <p:spPr>
          <a:xfrm>
            <a:off x="1302434" y="6443346"/>
            <a:ext cx="499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+mn-ea"/>
              </a:rPr>
              <a:t>11</a:t>
            </a:r>
            <a:endParaRPr kumimoji="1" lang="ja-JP" altLang="en-US" dirty="0">
              <a:latin typeface="+mn-ea"/>
            </a:endParaRPr>
          </a:p>
        </p:txBody>
      </p:sp>
      <p:sp>
        <p:nvSpPr>
          <p:cNvPr id="118" name="テキスト ボックス 117">
            <a:extLst>
              <a:ext uri="{FF2B5EF4-FFF2-40B4-BE49-F238E27FC236}">
                <a16:creationId xmlns:a16="http://schemas.microsoft.com/office/drawing/2014/main" id="{9AF7EFB3-B454-611B-F7C1-1D8CD737B46A}"/>
              </a:ext>
            </a:extLst>
          </p:cNvPr>
          <p:cNvSpPr txBox="1"/>
          <p:nvPr/>
        </p:nvSpPr>
        <p:spPr>
          <a:xfrm>
            <a:off x="1319979" y="5726668"/>
            <a:ext cx="463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+mn-ea"/>
              </a:rPr>
              <a:t>10</a:t>
            </a:r>
            <a:endParaRPr kumimoji="1" lang="ja-JP" altLang="en-US" dirty="0">
              <a:latin typeface="+mn-ea"/>
            </a:endParaRPr>
          </a:p>
        </p:txBody>
      </p:sp>
      <p:pic>
        <p:nvPicPr>
          <p:cNvPr id="3" name="図 2" descr="電車, 跡, 屋外, 車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3B3E4FBB-37FE-4BA1-5009-873ADF1022E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7880" y="1431054"/>
            <a:ext cx="4556609" cy="7279200"/>
          </a:xfrm>
          <a:prstGeom prst="rect">
            <a:avLst/>
          </a:prstGeom>
        </p:spPr>
      </p:pic>
      <p:sp>
        <p:nvSpPr>
          <p:cNvPr id="5" name="楕円 4">
            <a:extLst>
              <a:ext uri="{FF2B5EF4-FFF2-40B4-BE49-F238E27FC236}">
                <a16:creationId xmlns:a16="http://schemas.microsoft.com/office/drawing/2014/main" id="{70B09D84-0501-2D7D-1EBB-44D823E27FF7}"/>
              </a:ext>
            </a:extLst>
          </p:cNvPr>
          <p:cNvSpPr/>
          <p:nvPr/>
        </p:nvSpPr>
        <p:spPr>
          <a:xfrm rot="237905">
            <a:off x="2710122" y="3032328"/>
            <a:ext cx="247538" cy="2442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A671F2A5-0FF1-4644-1722-5500133EC5DD}"/>
              </a:ext>
            </a:extLst>
          </p:cNvPr>
          <p:cNvSpPr/>
          <p:nvPr/>
        </p:nvSpPr>
        <p:spPr>
          <a:xfrm rot="237905">
            <a:off x="2457623" y="3383672"/>
            <a:ext cx="536390" cy="14133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313D3F74-13C0-9784-7750-97F01AB59B1E}"/>
              </a:ext>
            </a:extLst>
          </p:cNvPr>
          <p:cNvCxnSpPr>
            <a:cxnSpLocks/>
          </p:cNvCxnSpPr>
          <p:nvPr/>
        </p:nvCxnSpPr>
        <p:spPr>
          <a:xfrm>
            <a:off x="1731755" y="1670261"/>
            <a:ext cx="1121951" cy="9489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32C74FDE-D749-95D6-B08C-A3FE7964A7EF}"/>
              </a:ext>
            </a:extLst>
          </p:cNvPr>
          <p:cNvCxnSpPr>
            <a:cxnSpLocks/>
            <a:stCxn id="86" idx="3"/>
          </p:cNvCxnSpPr>
          <p:nvPr/>
        </p:nvCxnSpPr>
        <p:spPr>
          <a:xfrm>
            <a:off x="1720046" y="2367744"/>
            <a:ext cx="1002424" cy="74603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4136CB8F-6B72-F640-3331-970BABAB9270}"/>
              </a:ext>
            </a:extLst>
          </p:cNvPr>
          <p:cNvCxnSpPr>
            <a:cxnSpLocks/>
            <a:stCxn id="87" idx="3"/>
          </p:cNvCxnSpPr>
          <p:nvPr/>
        </p:nvCxnSpPr>
        <p:spPr>
          <a:xfrm>
            <a:off x="1719249" y="3091781"/>
            <a:ext cx="813981" cy="63927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8BC4A51-9812-E1BD-AB22-16A12A3A615D}"/>
              </a:ext>
            </a:extLst>
          </p:cNvPr>
          <p:cNvSpPr txBox="1"/>
          <p:nvPr/>
        </p:nvSpPr>
        <p:spPr>
          <a:xfrm>
            <a:off x="413509" y="546115"/>
            <a:ext cx="6030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u="sng" dirty="0"/>
              <a:t>崇仁市営住宅９棟の樹木の状況</a:t>
            </a:r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950D831A-CAC7-841F-B6F1-0765E1645D15}"/>
              </a:ext>
            </a:extLst>
          </p:cNvPr>
          <p:cNvSpPr/>
          <p:nvPr/>
        </p:nvSpPr>
        <p:spPr>
          <a:xfrm>
            <a:off x="2844982" y="2587702"/>
            <a:ext cx="197254" cy="1887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E47AE271-0D92-BEEE-2A58-D9475D423D22}"/>
              </a:ext>
            </a:extLst>
          </p:cNvPr>
          <p:cNvSpPr/>
          <p:nvPr/>
        </p:nvSpPr>
        <p:spPr>
          <a:xfrm rot="237905">
            <a:off x="2293540" y="6215243"/>
            <a:ext cx="466594" cy="471805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楕円 19">
            <a:extLst>
              <a:ext uri="{FF2B5EF4-FFF2-40B4-BE49-F238E27FC236}">
                <a16:creationId xmlns:a16="http://schemas.microsoft.com/office/drawing/2014/main" id="{A7FBA891-F080-52A5-ABA8-FCA59F7C1F9B}"/>
              </a:ext>
            </a:extLst>
          </p:cNvPr>
          <p:cNvSpPr/>
          <p:nvPr/>
        </p:nvSpPr>
        <p:spPr>
          <a:xfrm rot="237905">
            <a:off x="2717049" y="6392110"/>
            <a:ext cx="1033960" cy="471805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楕円 21">
            <a:extLst>
              <a:ext uri="{FF2B5EF4-FFF2-40B4-BE49-F238E27FC236}">
                <a16:creationId xmlns:a16="http://schemas.microsoft.com/office/drawing/2014/main" id="{57788875-240C-9E9E-D5B2-3874AA4411F6}"/>
              </a:ext>
            </a:extLst>
          </p:cNvPr>
          <p:cNvSpPr/>
          <p:nvPr/>
        </p:nvSpPr>
        <p:spPr>
          <a:xfrm rot="237905">
            <a:off x="3038417" y="7008302"/>
            <a:ext cx="222163" cy="2246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楕円 22">
            <a:extLst>
              <a:ext uri="{FF2B5EF4-FFF2-40B4-BE49-F238E27FC236}">
                <a16:creationId xmlns:a16="http://schemas.microsoft.com/office/drawing/2014/main" id="{EF40B31D-1A25-FF45-A940-6714EC84C4B3}"/>
              </a:ext>
            </a:extLst>
          </p:cNvPr>
          <p:cNvSpPr/>
          <p:nvPr/>
        </p:nvSpPr>
        <p:spPr>
          <a:xfrm rot="237905">
            <a:off x="3469867" y="7063761"/>
            <a:ext cx="222163" cy="2246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5" name="楕円 24">
            <a:extLst>
              <a:ext uri="{FF2B5EF4-FFF2-40B4-BE49-F238E27FC236}">
                <a16:creationId xmlns:a16="http://schemas.microsoft.com/office/drawing/2014/main" id="{870E58FE-3CF4-D4CE-865C-87D3226D947C}"/>
              </a:ext>
            </a:extLst>
          </p:cNvPr>
          <p:cNvSpPr/>
          <p:nvPr/>
        </p:nvSpPr>
        <p:spPr>
          <a:xfrm rot="237905">
            <a:off x="4200303" y="7183494"/>
            <a:ext cx="222163" cy="2246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楕円 25">
            <a:extLst>
              <a:ext uri="{FF2B5EF4-FFF2-40B4-BE49-F238E27FC236}">
                <a16:creationId xmlns:a16="http://schemas.microsoft.com/office/drawing/2014/main" id="{FE408265-A442-1BC9-9051-3836E550F998}"/>
              </a:ext>
            </a:extLst>
          </p:cNvPr>
          <p:cNvSpPr/>
          <p:nvPr/>
        </p:nvSpPr>
        <p:spPr>
          <a:xfrm rot="626247">
            <a:off x="4247580" y="5042383"/>
            <a:ext cx="664876" cy="200625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楕円 26">
            <a:extLst>
              <a:ext uri="{FF2B5EF4-FFF2-40B4-BE49-F238E27FC236}">
                <a16:creationId xmlns:a16="http://schemas.microsoft.com/office/drawing/2014/main" id="{496A5509-9617-99D9-9784-E27C4532AA56}"/>
              </a:ext>
            </a:extLst>
          </p:cNvPr>
          <p:cNvSpPr/>
          <p:nvPr/>
        </p:nvSpPr>
        <p:spPr>
          <a:xfrm rot="626247">
            <a:off x="3645677" y="5645361"/>
            <a:ext cx="573281" cy="667224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0" name="楕円 29">
            <a:extLst>
              <a:ext uri="{FF2B5EF4-FFF2-40B4-BE49-F238E27FC236}">
                <a16:creationId xmlns:a16="http://schemas.microsoft.com/office/drawing/2014/main" id="{C2BAD403-CFF9-75C2-EFFD-8EB68700906D}"/>
              </a:ext>
            </a:extLst>
          </p:cNvPr>
          <p:cNvSpPr/>
          <p:nvPr/>
        </p:nvSpPr>
        <p:spPr>
          <a:xfrm rot="237905">
            <a:off x="3721550" y="3437216"/>
            <a:ext cx="274615" cy="277682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楕円 32">
            <a:extLst>
              <a:ext uri="{FF2B5EF4-FFF2-40B4-BE49-F238E27FC236}">
                <a16:creationId xmlns:a16="http://schemas.microsoft.com/office/drawing/2014/main" id="{492886A9-90FE-0B0D-110E-F48FEB6D6D09}"/>
              </a:ext>
            </a:extLst>
          </p:cNvPr>
          <p:cNvSpPr/>
          <p:nvPr/>
        </p:nvSpPr>
        <p:spPr>
          <a:xfrm rot="237905">
            <a:off x="3314168" y="3961907"/>
            <a:ext cx="557504" cy="2029878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楕円 38">
            <a:extLst>
              <a:ext uri="{FF2B5EF4-FFF2-40B4-BE49-F238E27FC236}">
                <a16:creationId xmlns:a16="http://schemas.microsoft.com/office/drawing/2014/main" id="{D2DA98FF-6463-67A8-E96D-75F120FD00D4}"/>
              </a:ext>
            </a:extLst>
          </p:cNvPr>
          <p:cNvSpPr/>
          <p:nvPr/>
        </p:nvSpPr>
        <p:spPr>
          <a:xfrm rot="237905">
            <a:off x="3314961" y="3113749"/>
            <a:ext cx="224348" cy="226854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0" name="楕円 39">
            <a:extLst>
              <a:ext uri="{FF2B5EF4-FFF2-40B4-BE49-F238E27FC236}">
                <a16:creationId xmlns:a16="http://schemas.microsoft.com/office/drawing/2014/main" id="{A6581116-32F5-7FD9-E6B0-74988DD34538}"/>
              </a:ext>
            </a:extLst>
          </p:cNvPr>
          <p:cNvSpPr/>
          <p:nvPr/>
        </p:nvSpPr>
        <p:spPr>
          <a:xfrm rot="237905">
            <a:off x="2948068" y="3002173"/>
            <a:ext cx="228135" cy="230683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8A58DA83-5C4E-EA87-78FC-25740C568A7B}"/>
              </a:ext>
            </a:extLst>
          </p:cNvPr>
          <p:cNvCxnSpPr>
            <a:stCxn id="22" idx="4"/>
          </p:cNvCxnSpPr>
          <p:nvPr/>
        </p:nvCxnSpPr>
        <p:spPr>
          <a:xfrm flipH="1">
            <a:off x="3134338" y="7232677"/>
            <a:ext cx="7394" cy="164035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0C34190D-A3FE-863E-0F2B-1B2A9AC554C6}"/>
              </a:ext>
            </a:extLst>
          </p:cNvPr>
          <p:cNvCxnSpPr>
            <a:cxnSpLocks/>
            <a:endCxn id="89" idx="0"/>
          </p:cNvCxnSpPr>
          <p:nvPr/>
        </p:nvCxnSpPr>
        <p:spPr>
          <a:xfrm>
            <a:off x="3571778" y="7295816"/>
            <a:ext cx="125014" cy="15736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3F55CC22-E284-8F0F-DA3F-577641225A26}"/>
              </a:ext>
            </a:extLst>
          </p:cNvPr>
          <p:cNvCxnSpPr>
            <a:cxnSpLocks/>
            <a:endCxn id="90" idx="0"/>
          </p:cNvCxnSpPr>
          <p:nvPr/>
        </p:nvCxnSpPr>
        <p:spPr>
          <a:xfrm flipH="1">
            <a:off x="4275455" y="7412459"/>
            <a:ext cx="43323" cy="145698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99FB7874-DE6B-06FB-EB26-60993B9A3C9C}"/>
              </a:ext>
            </a:extLst>
          </p:cNvPr>
          <p:cNvSpPr txBox="1"/>
          <p:nvPr/>
        </p:nvSpPr>
        <p:spPr>
          <a:xfrm>
            <a:off x="1321104" y="1485595"/>
            <a:ext cx="398943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１</a:t>
            </a:r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832FF49C-4A11-77E0-0895-0D5F26F34322}"/>
              </a:ext>
            </a:extLst>
          </p:cNvPr>
          <p:cNvSpPr txBox="1"/>
          <p:nvPr/>
        </p:nvSpPr>
        <p:spPr>
          <a:xfrm>
            <a:off x="1321103" y="2183078"/>
            <a:ext cx="398943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２</a:t>
            </a: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7EC32F36-0494-3BB7-3AB5-4B0F3C1D0754}"/>
              </a:ext>
            </a:extLst>
          </p:cNvPr>
          <p:cNvSpPr txBox="1"/>
          <p:nvPr/>
        </p:nvSpPr>
        <p:spPr>
          <a:xfrm>
            <a:off x="1320306" y="2907115"/>
            <a:ext cx="398943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３</a:t>
            </a: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5ECCAB61-2C40-E8B0-4AF5-43A9119A75FF}"/>
              </a:ext>
            </a:extLst>
          </p:cNvPr>
          <p:cNvSpPr txBox="1"/>
          <p:nvPr/>
        </p:nvSpPr>
        <p:spPr>
          <a:xfrm>
            <a:off x="2918657" y="8873465"/>
            <a:ext cx="398943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４</a:t>
            </a:r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1ECB9B81-BC48-63EF-37AD-4629D071E665}"/>
              </a:ext>
            </a:extLst>
          </p:cNvPr>
          <p:cNvSpPr txBox="1"/>
          <p:nvPr/>
        </p:nvSpPr>
        <p:spPr>
          <a:xfrm>
            <a:off x="3497320" y="8869444"/>
            <a:ext cx="398943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５</a:t>
            </a: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A98644B4-1C9B-B1C7-9E9C-ACF169DB1302}"/>
              </a:ext>
            </a:extLst>
          </p:cNvPr>
          <p:cNvSpPr txBox="1"/>
          <p:nvPr/>
        </p:nvSpPr>
        <p:spPr>
          <a:xfrm>
            <a:off x="4075983" y="8869444"/>
            <a:ext cx="398943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６</a:t>
            </a:r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8FD693B3-1245-15C7-12B2-2CA2C0420111}"/>
              </a:ext>
            </a:extLst>
          </p:cNvPr>
          <p:cNvSpPr txBox="1"/>
          <p:nvPr/>
        </p:nvSpPr>
        <p:spPr>
          <a:xfrm>
            <a:off x="1317293" y="3605590"/>
            <a:ext cx="39894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７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FA241E14-864A-5967-F4D6-F6DE199DA9B1}"/>
              </a:ext>
            </a:extLst>
          </p:cNvPr>
          <p:cNvSpPr txBox="1"/>
          <p:nvPr/>
        </p:nvSpPr>
        <p:spPr>
          <a:xfrm>
            <a:off x="1317292" y="4289795"/>
            <a:ext cx="39894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８</a:t>
            </a:r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1487FD4D-958D-0EBF-4C3B-A4D704445C0B}"/>
              </a:ext>
            </a:extLst>
          </p:cNvPr>
          <p:cNvSpPr txBox="1"/>
          <p:nvPr/>
        </p:nvSpPr>
        <p:spPr>
          <a:xfrm>
            <a:off x="1326084" y="5032395"/>
            <a:ext cx="39894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９</a:t>
            </a:r>
          </a:p>
        </p:txBody>
      </p: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6AD2BDEE-90D6-796D-79F8-78B4ADBD90FB}"/>
              </a:ext>
            </a:extLst>
          </p:cNvPr>
          <p:cNvSpPr txBox="1"/>
          <p:nvPr/>
        </p:nvSpPr>
        <p:spPr>
          <a:xfrm>
            <a:off x="1326084" y="5726668"/>
            <a:ext cx="39894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cxnSp>
        <p:nvCxnSpPr>
          <p:cNvPr id="110" name="直線コネクタ 109">
            <a:extLst>
              <a:ext uri="{FF2B5EF4-FFF2-40B4-BE49-F238E27FC236}">
                <a16:creationId xmlns:a16="http://schemas.microsoft.com/office/drawing/2014/main" id="{AFEDDC80-1B6C-D723-4917-B05366058E57}"/>
              </a:ext>
            </a:extLst>
          </p:cNvPr>
          <p:cNvCxnSpPr>
            <a:cxnSpLocks/>
            <a:stCxn id="95" idx="3"/>
            <a:endCxn id="40" idx="3"/>
          </p:cNvCxnSpPr>
          <p:nvPr/>
        </p:nvCxnSpPr>
        <p:spPr>
          <a:xfrm flipV="1">
            <a:off x="1716236" y="3193300"/>
            <a:ext cx="1259795" cy="596956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直線コネクタ 112">
            <a:extLst>
              <a:ext uri="{FF2B5EF4-FFF2-40B4-BE49-F238E27FC236}">
                <a16:creationId xmlns:a16="http://schemas.microsoft.com/office/drawing/2014/main" id="{8CB81860-1ADD-56B4-08BF-A1EA567518B3}"/>
              </a:ext>
            </a:extLst>
          </p:cNvPr>
          <p:cNvCxnSpPr>
            <a:cxnSpLocks/>
            <a:stCxn id="96" idx="3"/>
          </p:cNvCxnSpPr>
          <p:nvPr/>
        </p:nvCxnSpPr>
        <p:spPr>
          <a:xfrm flipV="1">
            <a:off x="1716235" y="3293300"/>
            <a:ext cx="1635900" cy="1181161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直線コネクタ 114">
            <a:extLst>
              <a:ext uri="{FF2B5EF4-FFF2-40B4-BE49-F238E27FC236}">
                <a16:creationId xmlns:a16="http://schemas.microsoft.com/office/drawing/2014/main" id="{5E054C2D-3B96-726F-AF00-FBEB915C9397}"/>
              </a:ext>
            </a:extLst>
          </p:cNvPr>
          <p:cNvCxnSpPr>
            <a:cxnSpLocks/>
            <a:stCxn id="97" idx="3"/>
            <a:endCxn id="30" idx="3"/>
          </p:cNvCxnSpPr>
          <p:nvPr/>
        </p:nvCxnSpPr>
        <p:spPr>
          <a:xfrm flipV="1">
            <a:off x="1725027" y="3667283"/>
            <a:ext cx="2030183" cy="154977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直線コネクタ 118">
            <a:extLst>
              <a:ext uri="{FF2B5EF4-FFF2-40B4-BE49-F238E27FC236}">
                <a16:creationId xmlns:a16="http://schemas.microsoft.com/office/drawing/2014/main" id="{F57838D7-72B0-4B14-9474-C4B286DD58F7}"/>
              </a:ext>
            </a:extLst>
          </p:cNvPr>
          <p:cNvCxnSpPr>
            <a:cxnSpLocks/>
            <a:stCxn id="109" idx="3"/>
          </p:cNvCxnSpPr>
          <p:nvPr/>
        </p:nvCxnSpPr>
        <p:spPr>
          <a:xfrm flipV="1">
            <a:off x="1725027" y="5044105"/>
            <a:ext cx="1569841" cy="86722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テキスト ボックス 126">
            <a:extLst>
              <a:ext uri="{FF2B5EF4-FFF2-40B4-BE49-F238E27FC236}">
                <a16:creationId xmlns:a16="http://schemas.microsoft.com/office/drawing/2014/main" id="{07D27029-2F72-6FEE-9BB1-6034C0F1A530}"/>
              </a:ext>
            </a:extLst>
          </p:cNvPr>
          <p:cNvSpPr txBox="1"/>
          <p:nvPr/>
        </p:nvSpPr>
        <p:spPr>
          <a:xfrm>
            <a:off x="1333427" y="6420941"/>
            <a:ext cx="39894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cxnSp>
        <p:nvCxnSpPr>
          <p:cNvPr id="129" name="直線コネクタ 128">
            <a:extLst>
              <a:ext uri="{FF2B5EF4-FFF2-40B4-BE49-F238E27FC236}">
                <a16:creationId xmlns:a16="http://schemas.microsoft.com/office/drawing/2014/main" id="{6196DBE0-AD5F-084E-A12D-CBD40EAE4736}"/>
              </a:ext>
            </a:extLst>
          </p:cNvPr>
          <p:cNvCxnSpPr>
            <a:cxnSpLocks/>
            <a:stCxn id="127" idx="3"/>
            <a:endCxn id="17" idx="2"/>
          </p:cNvCxnSpPr>
          <p:nvPr/>
        </p:nvCxnSpPr>
        <p:spPr>
          <a:xfrm flipV="1">
            <a:off x="1732370" y="6435014"/>
            <a:ext cx="561728" cy="170593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2" name="テキスト ボックス 131">
            <a:extLst>
              <a:ext uri="{FF2B5EF4-FFF2-40B4-BE49-F238E27FC236}">
                <a16:creationId xmlns:a16="http://schemas.microsoft.com/office/drawing/2014/main" id="{F23CF25C-8AE3-40C5-DB59-7F2172E1CAD5}"/>
              </a:ext>
            </a:extLst>
          </p:cNvPr>
          <p:cNvSpPr txBox="1"/>
          <p:nvPr/>
        </p:nvSpPr>
        <p:spPr>
          <a:xfrm>
            <a:off x="2533230" y="9454315"/>
            <a:ext cx="39894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35" name="テキスト ボックス 134">
            <a:extLst>
              <a:ext uri="{FF2B5EF4-FFF2-40B4-BE49-F238E27FC236}">
                <a16:creationId xmlns:a16="http://schemas.microsoft.com/office/drawing/2014/main" id="{C036DEB1-373B-8FD7-2E00-29DFD92E5817}"/>
              </a:ext>
            </a:extLst>
          </p:cNvPr>
          <p:cNvSpPr txBox="1"/>
          <p:nvPr/>
        </p:nvSpPr>
        <p:spPr>
          <a:xfrm>
            <a:off x="4364989" y="9454315"/>
            <a:ext cx="39894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cxnSp>
        <p:nvCxnSpPr>
          <p:cNvPr id="138" name="直線コネクタ 137">
            <a:extLst>
              <a:ext uri="{FF2B5EF4-FFF2-40B4-BE49-F238E27FC236}">
                <a16:creationId xmlns:a16="http://schemas.microsoft.com/office/drawing/2014/main" id="{8FECAB29-5DC0-E12F-62F6-B45CBA1B336F}"/>
              </a:ext>
            </a:extLst>
          </p:cNvPr>
          <p:cNvCxnSpPr>
            <a:cxnSpLocks/>
            <a:stCxn id="132" idx="0"/>
            <a:endCxn id="27" idx="4"/>
          </p:cNvCxnSpPr>
          <p:nvPr/>
        </p:nvCxnSpPr>
        <p:spPr>
          <a:xfrm flipV="1">
            <a:off x="2732702" y="6307065"/>
            <a:ext cx="1139178" cy="314725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直線コネクタ 147">
            <a:extLst>
              <a:ext uri="{FF2B5EF4-FFF2-40B4-BE49-F238E27FC236}">
                <a16:creationId xmlns:a16="http://schemas.microsoft.com/office/drawing/2014/main" id="{34C0DCFC-406D-C5F2-5937-309428FEF2EA}"/>
              </a:ext>
            </a:extLst>
          </p:cNvPr>
          <p:cNvCxnSpPr>
            <a:cxnSpLocks/>
            <a:stCxn id="135" idx="0"/>
          </p:cNvCxnSpPr>
          <p:nvPr/>
        </p:nvCxnSpPr>
        <p:spPr>
          <a:xfrm flipV="1">
            <a:off x="4564461" y="6718537"/>
            <a:ext cx="132435" cy="273577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6" name="テキスト ボックス 155">
            <a:extLst>
              <a:ext uri="{FF2B5EF4-FFF2-40B4-BE49-F238E27FC236}">
                <a16:creationId xmlns:a16="http://schemas.microsoft.com/office/drawing/2014/main" id="{C834D944-631F-865A-A2E6-81CB3088940E}"/>
              </a:ext>
            </a:extLst>
          </p:cNvPr>
          <p:cNvSpPr txBox="1"/>
          <p:nvPr/>
        </p:nvSpPr>
        <p:spPr>
          <a:xfrm>
            <a:off x="1924413" y="9454315"/>
            <a:ext cx="39894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cxnSp>
        <p:nvCxnSpPr>
          <p:cNvPr id="157" name="直線コネクタ 156">
            <a:extLst>
              <a:ext uri="{FF2B5EF4-FFF2-40B4-BE49-F238E27FC236}">
                <a16:creationId xmlns:a16="http://schemas.microsoft.com/office/drawing/2014/main" id="{F4D6811A-0AD9-F44B-BFAA-8AAB96E1EAC1}"/>
              </a:ext>
            </a:extLst>
          </p:cNvPr>
          <p:cNvCxnSpPr>
            <a:cxnSpLocks/>
            <a:stCxn id="156" idx="0"/>
            <a:endCxn id="20" idx="3"/>
          </p:cNvCxnSpPr>
          <p:nvPr/>
        </p:nvCxnSpPr>
        <p:spPr>
          <a:xfrm flipV="1">
            <a:off x="2123885" y="6769144"/>
            <a:ext cx="733924" cy="2685171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1" name="テキスト ボックス 160">
            <a:extLst>
              <a:ext uri="{FF2B5EF4-FFF2-40B4-BE49-F238E27FC236}">
                <a16:creationId xmlns:a16="http://schemas.microsoft.com/office/drawing/2014/main" id="{A68D1840-35BB-E5C8-AEB4-08104245736D}"/>
              </a:ext>
            </a:extLst>
          </p:cNvPr>
          <p:cNvSpPr txBox="1"/>
          <p:nvPr/>
        </p:nvSpPr>
        <p:spPr>
          <a:xfrm>
            <a:off x="1924413" y="9460930"/>
            <a:ext cx="463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+mn-ea"/>
              </a:rPr>
              <a:t>12</a:t>
            </a:r>
            <a:endParaRPr kumimoji="1" lang="ja-JP" altLang="en-US" dirty="0">
              <a:latin typeface="+mn-ea"/>
            </a:endParaRPr>
          </a:p>
        </p:txBody>
      </p:sp>
      <p:sp>
        <p:nvSpPr>
          <p:cNvPr id="162" name="テキスト ボックス 161">
            <a:extLst>
              <a:ext uri="{FF2B5EF4-FFF2-40B4-BE49-F238E27FC236}">
                <a16:creationId xmlns:a16="http://schemas.microsoft.com/office/drawing/2014/main" id="{75735985-D45A-7EE0-9FBC-1A4CF2AE8481}"/>
              </a:ext>
            </a:extLst>
          </p:cNvPr>
          <p:cNvSpPr txBox="1"/>
          <p:nvPr/>
        </p:nvSpPr>
        <p:spPr>
          <a:xfrm>
            <a:off x="2517559" y="9468007"/>
            <a:ext cx="463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+mn-ea"/>
              </a:rPr>
              <a:t>13</a:t>
            </a:r>
            <a:endParaRPr kumimoji="1" lang="ja-JP" altLang="en-US" dirty="0">
              <a:latin typeface="+mn-ea"/>
            </a:endParaRPr>
          </a:p>
        </p:txBody>
      </p:sp>
      <p:sp>
        <p:nvSpPr>
          <p:cNvPr id="163" name="テキスト ボックス 162">
            <a:extLst>
              <a:ext uri="{FF2B5EF4-FFF2-40B4-BE49-F238E27FC236}">
                <a16:creationId xmlns:a16="http://schemas.microsoft.com/office/drawing/2014/main" id="{80545DAC-8858-DDF4-0B56-20A9458F15E5}"/>
              </a:ext>
            </a:extLst>
          </p:cNvPr>
          <p:cNvSpPr txBox="1"/>
          <p:nvPr/>
        </p:nvSpPr>
        <p:spPr>
          <a:xfrm>
            <a:off x="4348020" y="9485188"/>
            <a:ext cx="463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+mn-ea"/>
              </a:rPr>
              <a:t>14</a:t>
            </a:r>
            <a:endParaRPr kumimoji="1" lang="ja-JP" altLang="en-US" dirty="0">
              <a:latin typeface="+mn-ea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0951FD6-B41E-5C31-1795-D8C3082C0A37}"/>
              </a:ext>
            </a:extLst>
          </p:cNvPr>
          <p:cNvSpPr txBox="1"/>
          <p:nvPr/>
        </p:nvSpPr>
        <p:spPr>
          <a:xfrm>
            <a:off x="407532" y="10263267"/>
            <a:ext cx="373864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45CC64B-FCEA-5A4D-5EE3-657190BBB7A1}"/>
              </a:ext>
            </a:extLst>
          </p:cNvPr>
          <p:cNvSpPr txBox="1"/>
          <p:nvPr/>
        </p:nvSpPr>
        <p:spPr>
          <a:xfrm>
            <a:off x="394992" y="10895960"/>
            <a:ext cx="39894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2C4217B-E4A4-F058-BB6D-9DE27E9F6DB0}"/>
              </a:ext>
            </a:extLst>
          </p:cNvPr>
          <p:cNvSpPr txBox="1"/>
          <p:nvPr/>
        </p:nvSpPr>
        <p:spPr>
          <a:xfrm>
            <a:off x="709558" y="10257756"/>
            <a:ext cx="2321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＝主に剪定する箇所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178F12A-293A-490D-62D3-0AB02BF3D693}"/>
              </a:ext>
            </a:extLst>
          </p:cNvPr>
          <p:cNvSpPr txBox="1"/>
          <p:nvPr/>
        </p:nvSpPr>
        <p:spPr>
          <a:xfrm>
            <a:off x="740778" y="10901471"/>
            <a:ext cx="2321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＝主に伐採する箇所</a:t>
            </a:r>
          </a:p>
        </p:txBody>
      </p:sp>
    </p:spTree>
    <p:extLst>
      <p:ext uri="{BB962C8B-B14F-4D97-AF65-F5344CB8AC3E}">
        <p14:creationId xmlns:p14="http://schemas.microsoft.com/office/powerpoint/2010/main" val="1475862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815DF9-1F1F-4278-26F7-FE643CE0E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631046"/>
          </a:xfrm>
        </p:spPr>
        <p:txBody>
          <a:bodyPr/>
          <a:lstStyle/>
          <a:p>
            <a:pPr algn="ctr"/>
            <a:r>
              <a:rPr lang="ja-JP" altLang="en-US" dirty="0"/>
              <a:t>剪定箇所</a:t>
            </a:r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C0D24CA-C765-9A23-0CFD-70CD4A1631CE}"/>
              </a:ext>
            </a:extLst>
          </p:cNvPr>
          <p:cNvSpPr txBox="1"/>
          <p:nvPr/>
        </p:nvSpPr>
        <p:spPr>
          <a:xfrm>
            <a:off x="471487" y="1396538"/>
            <a:ext cx="398943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１</a:t>
            </a: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4FB29795-FBC4-D297-F954-03FD93050658}"/>
              </a:ext>
            </a:extLst>
          </p:cNvPr>
          <p:cNvCxnSpPr/>
          <p:nvPr/>
        </p:nvCxnSpPr>
        <p:spPr>
          <a:xfrm>
            <a:off x="471487" y="1280160"/>
            <a:ext cx="593762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" name="図 12" descr="レンガ造りの建物と木々&#10;&#10;AI 生成コンテンツは誤りを含む可能性があります。">
            <a:extLst>
              <a:ext uri="{FF2B5EF4-FFF2-40B4-BE49-F238E27FC236}">
                <a16:creationId xmlns:a16="http://schemas.microsoft.com/office/drawing/2014/main" id="{702910D5-9E42-BD51-0583-B153145B718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2388" y="2320304"/>
            <a:ext cx="3272792" cy="2454594"/>
          </a:xfrm>
          <a:prstGeom prst="rect">
            <a:avLst/>
          </a:prstGeom>
        </p:spPr>
      </p:pic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8BE85784-852B-BBF9-10CF-86A3D6D18E58}"/>
              </a:ext>
            </a:extLst>
          </p:cNvPr>
          <p:cNvCxnSpPr/>
          <p:nvPr/>
        </p:nvCxnSpPr>
        <p:spPr>
          <a:xfrm>
            <a:off x="448887" y="6611389"/>
            <a:ext cx="593762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楕円 14">
            <a:extLst>
              <a:ext uri="{FF2B5EF4-FFF2-40B4-BE49-F238E27FC236}">
                <a16:creationId xmlns:a16="http://schemas.microsoft.com/office/drawing/2014/main" id="{F1B9062E-CF84-8143-92A3-6980EF466788}"/>
              </a:ext>
            </a:extLst>
          </p:cNvPr>
          <p:cNvSpPr/>
          <p:nvPr/>
        </p:nvSpPr>
        <p:spPr>
          <a:xfrm>
            <a:off x="542077" y="2169436"/>
            <a:ext cx="523702" cy="24855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09F8B728-D367-F03E-0D87-DB32F20BD822}"/>
              </a:ext>
            </a:extLst>
          </p:cNvPr>
          <p:cNvCxnSpPr>
            <a:cxnSpLocks/>
            <a:stCxn id="15" idx="5"/>
            <a:endCxn id="18" idx="1"/>
          </p:cNvCxnSpPr>
          <p:nvPr/>
        </p:nvCxnSpPr>
        <p:spPr>
          <a:xfrm>
            <a:off x="989085" y="4290947"/>
            <a:ext cx="2088340" cy="53982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62357A8-F597-318D-660A-7D5D39EA093B}"/>
              </a:ext>
            </a:extLst>
          </p:cNvPr>
          <p:cNvSpPr txBox="1"/>
          <p:nvPr/>
        </p:nvSpPr>
        <p:spPr>
          <a:xfrm>
            <a:off x="3077425" y="4639322"/>
            <a:ext cx="3038993" cy="38290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歩道にはみ出している箇所</a:t>
            </a:r>
          </a:p>
        </p:txBody>
      </p:sp>
      <p:pic>
        <p:nvPicPr>
          <p:cNvPr id="27" name="図 26" descr="レンガの壁の家&#10;&#10;AI 生成コンテンツは誤りを含む可能性があります。">
            <a:extLst>
              <a:ext uri="{FF2B5EF4-FFF2-40B4-BE49-F238E27FC236}">
                <a16:creationId xmlns:a16="http://schemas.microsoft.com/office/drawing/2014/main" id="{D9484304-EB6B-AD12-6E8E-1B32BBD677E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8621" y="7717408"/>
            <a:ext cx="3302926" cy="2477195"/>
          </a:xfrm>
          <a:prstGeom prst="rect">
            <a:avLst/>
          </a:prstGeom>
        </p:spPr>
      </p:pic>
      <p:sp>
        <p:nvSpPr>
          <p:cNvPr id="28" name="楕円 27">
            <a:extLst>
              <a:ext uri="{FF2B5EF4-FFF2-40B4-BE49-F238E27FC236}">
                <a16:creationId xmlns:a16="http://schemas.microsoft.com/office/drawing/2014/main" id="{456673F2-E643-5602-C875-5FDA473DFC1F}"/>
              </a:ext>
            </a:extLst>
          </p:cNvPr>
          <p:cNvSpPr/>
          <p:nvPr/>
        </p:nvSpPr>
        <p:spPr>
          <a:xfrm>
            <a:off x="471486" y="7277805"/>
            <a:ext cx="1547371" cy="14935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CD94FA4F-5F83-119A-80D0-1AB287C75BC0}"/>
              </a:ext>
            </a:extLst>
          </p:cNvPr>
          <p:cNvSpPr txBox="1"/>
          <p:nvPr/>
        </p:nvSpPr>
        <p:spPr>
          <a:xfrm>
            <a:off x="3335481" y="7519271"/>
            <a:ext cx="2980442" cy="38290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歩道にはみ出している箇所</a:t>
            </a:r>
          </a:p>
        </p:txBody>
      </p: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B97DFE6F-DE88-153C-3B89-5C8AB3CC5AC7}"/>
              </a:ext>
            </a:extLst>
          </p:cNvPr>
          <p:cNvCxnSpPr>
            <a:cxnSpLocks/>
            <a:stCxn id="28" idx="6"/>
            <a:endCxn id="29" idx="1"/>
          </p:cNvCxnSpPr>
          <p:nvPr/>
        </p:nvCxnSpPr>
        <p:spPr>
          <a:xfrm flipV="1">
            <a:off x="2018857" y="7710725"/>
            <a:ext cx="1316624" cy="31384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908C6D16-AB5A-F8F4-2A18-BA1B38A28030}"/>
              </a:ext>
            </a:extLst>
          </p:cNvPr>
          <p:cNvSpPr txBox="1"/>
          <p:nvPr/>
        </p:nvSpPr>
        <p:spPr>
          <a:xfrm>
            <a:off x="323244" y="5428482"/>
            <a:ext cx="62115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＜剪定・伐採の方針＞</a:t>
            </a:r>
            <a:endParaRPr kumimoji="1" lang="en-US" altLang="ja-JP" sz="1100" b="1" dirty="0"/>
          </a:p>
          <a:p>
            <a:r>
              <a:rPr kumimoji="1" lang="ja-JP" altLang="en-US" sz="1100" dirty="0"/>
              <a:t>　樹木は道路にはみ出している箇所を剪定し、高さを約２．５ｍにそろえる。植え込みは伐採せず、剪定にとどめる。</a:t>
            </a:r>
            <a:endParaRPr kumimoji="1" lang="en-US" altLang="ja-JP" sz="1100" dirty="0"/>
          </a:p>
          <a:p>
            <a:r>
              <a:rPr kumimoji="1" lang="ja-JP" altLang="en-US" sz="1100" dirty="0"/>
              <a:t>　掲示板裏は剪定も伐採も必要なし。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19CAE837-8D27-FFCF-0C2A-D98932E3BA6A}"/>
              </a:ext>
            </a:extLst>
          </p:cNvPr>
          <p:cNvSpPr txBox="1"/>
          <p:nvPr/>
        </p:nvSpPr>
        <p:spPr>
          <a:xfrm>
            <a:off x="471487" y="6661935"/>
            <a:ext cx="398943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２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5DF7E520-CE57-8D69-A9FA-AFC3C37BAAE7}"/>
              </a:ext>
            </a:extLst>
          </p:cNvPr>
          <p:cNvSpPr txBox="1"/>
          <p:nvPr/>
        </p:nvSpPr>
        <p:spPr>
          <a:xfrm>
            <a:off x="448887" y="10765409"/>
            <a:ext cx="621151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＜剪定・伐採の方針＞</a:t>
            </a:r>
            <a:endParaRPr kumimoji="1" lang="en-US" altLang="ja-JP" sz="1100" dirty="0"/>
          </a:p>
          <a:p>
            <a:r>
              <a:rPr kumimoji="1" lang="ja-JP" altLang="en-US" sz="1100" dirty="0"/>
              <a:t>　樹木は道路にはみ出している箇所を剪定し、高さを約２．５ｍにそろえる。植え込みは伐採せず、剪定にとどめる。</a:t>
            </a:r>
          </a:p>
        </p:txBody>
      </p:sp>
      <p:sp>
        <p:nvSpPr>
          <p:cNvPr id="54" name="楕円 53">
            <a:extLst>
              <a:ext uri="{FF2B5EF4-FFF2-40B4-BE49-F238E27FC236}">
                <a16:creationId xmlns:a16="http://schemas.microsoft.com/office/drawing/2014/main" id="{36058A15-F877-449C-9282-F6C761F2B30F}"/>
              </a:ext>
            </a:extLst>
          </p:cNvPr>
          <p:cNvSpPr/>
          <p:nvPr/>
        </p:nvSpPr>
        <p:spPr>
          <a:xfrm>
            <a:off x="1214922" y="1967159"/>
            <a:ext cx="1711159" cy="1726082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6D5DE89C-0E42-D7EE-67A9-2E564B07AEDC}"/>
              </a:ext>
            </a:extLst>
          </p:cNvPr>
          <p:cNvSpPr txBox="1"/>
          <p:nvPr/>
        </p:nvSpPr>
        <p:spPr>
          <a:xfrm>
            <a:off x="3335481" y="2188041"/>
            <a:ext cx="3038993" cy="38290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剪定・伐採の必要なし</a:t>
            </a:r>
          </a:p>
        </p:txBody>
      </p: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01A43D05-C393-E8EF-7E06-61C9A4DD989E}"/>
              </a:ext>
            </a:extLst>
          </p:cNvPr>
          <p:cNvCxnSpPr>
            <a:cxnSpLocks/>
            <a:stCxn id="54" idx="6"/>
            <a:endCxn id="55" idx="1"/>
          </p:cNvCxnSpPr>
          <p:nvPr/>
        </p:nvCxnSpPr>
        <p:spPr>
          <a:xfrm flipV="1">
            <a:off x="2926081" y="2379495"/>
            <a:ext cx="409400" cy="450705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539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05B36-F16A-804D-B5E4-8AF98E36E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611A7F-F5F1-8138-C10A-35739AD15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631046"/>
          </a:xfrm>
        </p:spPr>
        <p:txBody>
          <a:bodyPr/>
          <a:lstStyle/>
          <a:p>
            <a:pPr algn="ctr"/>
            <a:r>
              <a:rPr lang="ja-JP" altLang="en-US" dirty="0"/>
              <a:t>剪定箇所</a:t>
            </a:r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A04740F-863D-6836-F602-83D468A2A25C}"/>
              </a:ext>
            </a:extLst>
          </p:cNvPr>
          <p:cNvSpPr txBox="1"/>
          <p:nvPr/>
        </p:nvSpPr>
        <p:spPr>
          <a:xfrm>
            <a:off x="471487" y="1396538"/>
            <a:ext cx="398943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３</a:t>
            </a: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13E33635-9922-E5CF-5A62-4150073E32F0}"/>
              </a:ext>
            </a:extLst>
          </p:cNvPr>
          <p:cNvCxnSpPr/>
          <p:nvPr/>
        </p:nvCxnSpPr>
        <p:spPr>
          <a:xfrm>
            <a:off x="471487" y="1280160"/>
            <a:ext cx="593762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25C5C7BB-1991-CF7A-0DA2-DDC8A81261A3}"/>
              </a:ext>
            </a:extLst>
          </p:cNvPr>
          <p:cNvCxnSpPr/>
          <p:nvPr/>
        </p:nvCxnSpPr>
        <p:spPr>
          <a:xfrm>
            <a:off x="448887" y="6611389"/>
            <a:ext cx="593762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" name="図 5" descr="屋外, 男, 建物, 乗る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3D4DB56C-AB58-82FD-25B8-27A5AE006A3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2893" y="2319798"/>
            <a:ext cx="3268748" cy="2451561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5E78F6E-BBFB-8DE4-2165-CB565B8AC632}"/>
              </a:ext>
            </a:extLst>
          </p:cNvPr>
          <p:cNvSpPr txBox="1"/>
          <p:nvPr/>
        </p:nvSpPr>
        <p:spPr>
          <a:xfrm>
            <a:off x="3140816" y="1759863"/>
            <a:ext cx="3038993" cy="38290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歩道にはみ出している箇所</a:t>
            </a:r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8624443D-14A6-301C-BD01-EE4F084EC6BF}"/>
              </a:ext>
            </a:extLst>
          </p:cNvPr>
          <p:cNvSpPr/>
          <p:nvPr/>
        </p:nvSpPr>
        <p:spPr>
          <a:xfrm>
            <a:off x="646055" y="2467070"/>
            <a:ext cx="650732" cy="14604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14FF22F-5524-CFE6-D065-4864546D9F61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1268246" y="1951317"/>
            <a:ext cx="1872570" cy="95612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図 11" descr="屋外, 建物, 座る, フロン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AFB349AE-A79E-C8C9-CF54-DCFB1D70196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932361" y="2627853"/>
            <a:ext cx="2591115" cy="1943337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F48CCC5-027F-E332-E16B-9F5379D9D53F}"/>
              </a:ext>
            </a:extLst>
          </p:cNvPr>
          <p:cNvSpPr txBox="1"/>
          <p:nvPr/>
        </p:nvSpPr>
        <p:spPr>
          <a:xfrm>
            <a:off x="3140816" y="4912374"/>
            <a:ext cx="158588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/>
              <a:t>（フェンス内の様子）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4176F48-8302-F1BE-2943-3797597B32F1}"/>
              </a:ext>
            </a:extLst>
          </p:cNvPr>
          <p:cNvSpPr txBox="1"/>
          <p:nvPr/>
        </p:nvSpPr>
        <p:spPr>
          <a:xfrm>
            <a:off x="471486" y="6800662"/>
            <a:ext cx="398943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４</a:t>
            </a:r>
          </a:p>
        </p:txBody>
      </p:sp>
      <p:pic>
        <p:nvPicPr>
          <p:cNvPr id="23" name="図 22" descr="建物の前に立っている木&#10;&#10;AI 生成コンテンツは誤りを含む可能性があります。">
            <a:extLst>
              <a:ext uri="{FF2B5EF4-FFF2-40B4-BE49-F238E27FC236}">
                <a16:creationId xmlns:a16="http://schemas.microsoft.com/office/drawing/2014/main" id="{76D592B8-04DF-2F98-18A9-D7728CE1EC9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0117" y="7711102"/>
            <a:ext cx="2890950" cy="2168212"/>
          </a:xfrm>
          <a:prstGeom prst="rect">
            <a:avLst/>
          </a:prstGeom>
        </p:spPr>
      </p:pic>
      <p:pic>
        <p:nvPicPr>
          <p:cNvPr id="25" name="図 24" descr="屋外, フェンス, 建物, グリーン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0BE31D9B-6507-31D4-256A-EB53B2A22EC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420616" y="7711101"/>
            <a:ext cx="2890948" cy="2168212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6B15979-37E1-4B3C-6D6D-DD1B71C14AB6}"/>
              </a:ext>
            </a:extLst>
          </p:cNvPr>
          <p:cNvSpPr txBox="1"/>
          <p:nvPr/>
        </p:nvSpPr>
        <p:spPr>
          <a:xfrm>
            <a:off x="448887" y="5415827"/>
            <a:ext cx="62115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＜剪定・伐採の方針＞</a:t>
            </a:r>
            <a:endParaRPr kumimoji="1" lang="en-US" altLang="ja-JP" sz="1100" dirty="0"/>
          </a:p>
          <a:p>
            <a:r>
              <a:rPr kumimoji="1" lang="ja-JP" altLang="en-US" sz="1100" dirty="0"/>
              <a:t>　樹木は道路にはみ出している箇所を剪定し、高さを約２．５ｍにそろえる。植え込みはグレーのフェンスより低い草木をすべて伐採する。</a:t>
            </a:r>
          </a:p>
          <a:p>
            <a:endParaRPr kumimoji="1" lang="ja-JP" altLang="en-US" sz="1100" dirty="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CDAF4EB-A948-15A0-9C05-31D4D4740F71}"/>
              </a:ext>
            </a:extLst>
          </p:cNvPr>
          <p:cNvSpPr txBox="1"/>
          <p:nvPr/>
        </p:nvSpPr>
        <p:spPr>
          <a:xfrm>
            <a:off x="448887" y="11242804"/>
            <a:ext cx="62115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＜剪定・伐採の方針＞</a:t>
            </a:r>
            <a:endParaRPr kumimoji="1" lang="en-US" altLang="ja-JP" sz="1100" dirty="0"/>
          </a:p>
          <a:p>
            <a:r>
              <a:rPr kumimoji="1" lang="ja-JP" altLang="en-US" sz="1100" dirty="0"/>
              <a:t>　高さを約２．５ｍにそろえる。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78C5470D-F247-E217-8BCD-2561D1DD3528}"/>
              </a:ext>
            </a:extLst>
          </p:cNvPr>
          <p:cNvSpPr txBox="1"/>
          <p:nvPr/>
        </p:nvSpPr>
        <p:spPr>
          <a:xfrm>
            <a:off x="300634" y="10293464"/>
            <a:ext cx="19438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/>
              <a:t>（建物敷地内からみた様子）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842884D9-3D51-61FE-E859-19253AEE9FC1}"/>
              </a:ext>
            </a:extLst>
          </p:cNvPr>
          <p:cNvSpPr txBox="1"/>
          <p:nvPr/>
        </p:nvSpPr>
        <p:spPr>
          <a:xfrm>
            <a:off x="3711623" y="10293464"/>
            <a:ext cx="174429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/>
              <a:t>（道路側からみた様子）</a:t>
            </a:r>
          </a:p>
        </p:txBody>
      </p:sp>
    </p:spTree>
    <p:extLst>
      <p:ext uri="{BB962C8B-B14F-4D97-AF65-F5344CB8AC3E}">
        <p14:creationId xmlns:p14="http://schemas.microsoft.com/office/powerpoint/2010/main" val="4089803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90B1C-5F33-33BD-07C9-77438BB66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図 35" descr="屋外, ストリート, 男, スポーツゲーム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1BB12092-62D2-F89A-EC32-81791A185BF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14414" y="7629245"/>
            <a:ext cx="3143582" cy="2357687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10C1C69-1B29-DD4B-0E17-542B5BD46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631046"/>
          </a:xfrm>
        </p:spPr>
        <p:txBody>
          <a:bodyPr/>
          <a:lstStyle/>
          <a:p>
            <a:pPr algn="ctr"/>
            <a:r>
              <a:rPr lang="ja-JP" altLang="en-US" dirty="0"/>
              <a:t>剪定箇所</a:t>
            </a:r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DE569F0-FEF7-7E06-FF8A-18C2B101786A}"/>
              </a:ext>
            </a:extLst>
          </p:cNvPr>
          <p:cNvSpPr txBox="1"/>
          <p:nvPr/>
        </p:nvSpPr>
        <p:spPr>
          <a:xfrm>
            <a:off x="471487" y="1396538"/>
            <a:ext cx="398943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５</a:t>
            </a: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358918EC-2C29-0BFA-73EB-32646A7EBC7E}"/>
              </a:ext>
            </a:extLst>
          </p:cNvPr>
          <p:cNvCxnSpPr/>
          <p:nvPr/>
        </p:nvCxnSpPr>
        <p:spPr>
          <a:xfrm>
            <a:off x="471487" y="1280160"/>
            <a:ext cx="593762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4DC372C8-0C4C-B8A9-4BE0-CDCD7CF6A725}"/>
              </a:ext>
            </a:extLst>
          </p:cNvPr>
          <p:cNvCxnSpPr/>
          <p:nvPr/>
        </p:nvCxnSpPr>
        <p:spPr>
          <a:xfrm>
            <a:off x="448887" y="6611389"/>
            <a:ext cx="593762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EA97EFD-02CC-1C4C-39FA-2DFC6C5F5652}"/>
              </a:ext>
            </a:extLst>
          </p:cNvPr>
          <p:cNvSpPr txBox="1"/>
          <p:nvPr/>
        </p:nvSpPr>
        <p:spPr>
          <a:xfrm>
            <a:off x="471486" y="6800662"/>
            <a:ext cx="398943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６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A618E27C-9C39-AECA-0D56-AAF6E9735DF3}"/>
              </a:ext>
            </a:extLst>
          </p:cNvPr>
          <p:cNvSpPr txBox="1"/>
          <p:nvPr/>
        </p:nvSpPr>
        <p:spPr>
          <a:xfrm>
            <a:off x="431993" y="11141516"/>
            <a:ext cx="62115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＜剪定・伐採の方針＞</a:t>
            </a:r>
            <a:endParaRPr kumimoji="1" lang="en-US" altLang="ja-JP" sz="1100" dirty="0"/>
          </a:p>
          <a:p>
            <a:r>
              <a:rPr kumimoji="1" lang="ja-JP" altLang="en-US" sz="1100" dirty="0"/>
              <a:t>　高さを約２．５ｍに整えて剪定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E30A0F75-3FAF-4ADA-1982-C002C13FD093}"/>
              </a:ext>
            </a:extLst>
          </p:cNvPr>
          <p:cNvSpPr txBox="1"/>
          <p:nvPr/>
        </p:nvSpPr>
        <p:spPr>
          <a:xfrm>
            <a:off x="431994" y="10379877"/>
            <a:ext cx="174429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/>
              <a:t>（建物内からみた様子）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7B4E0A8-C44B-5D50-8AB3-281C4EDE4028}"/>
              </a:ext>
            </a:extLst>
          </p:cNvPr>
          <p:cNvSpPr txBox="1"/>
          <p:nvPr/>
        </p:nvSpPr>
        <p:spPr>
          <a:xfrm>
            <a:off x="3537749" y="10379877"/>
            <a:ext cx="174429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/>
              <a:t>（道路側からみた様子）</a:t>
            </a:r>
          </a:p>
        </p:txBody>
      </p:sp>
      <p:pic>
        <p:nvPicPr>
          <p:cNvPr id="10" name="図 9" descr="家の庭&#10;&#10;AI 生成コンテンツは誤りを含む可能性があります。">
            <a:extLst>
              <a:ext uri="{FF2B5EF4-FFF2-40B4-BE49-F238E27FC236}">
                <a16:creationId xmlns:a16="http://schemas.microsoft.com/office/drawing/2014/main" id="{D9C48E2B-6914-0343-68AD-F7522D3AD3B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14415" y="2262575"/>
            <a:ext cx="3143581" cy="2357686"/>
          </a:xfrm>
          <a:prstGeom prst="rect">
            <a:avLst/>
          </a:prstGeom>
        </p:spPr>
      </p:pic>
      <p:pic>
        <p:nvPicPr>
          <p:cNvPr id="13" name="図 12" descr="建物の前に立っている木&#10;&#10;AI 生成コンテンツは誤りを含む可能性があります。">
            <a:extLst>
              <a:ext uri="{FF2B5EF4-FFF2-40B4-BE49-F238E27FC236}">
                <a16:creationId xmlns:a16="http://schemas.microsoft.com/office/drawing/2014/main" id="{74C1A434-13B4-2D6F-2E6A-640325DEF01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318676" y="2262572"/>
            <a:ext cx="3143582" cy="2357687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F2F0510-3FAE-43DA-D632-963520D241ED}"/>
              </a:ext>
            </a:extLst>
          </p:cNvPr>
          <p:cNvSpPr txBox="1"/>
          <p:nvPr/>
        </p:nvSpPr>
        <p:spPr>
          <a:xfrm>
            <a:off x="431994" y="5995395"/>
            <a:ext cx="62115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＜剪定・伐採の方針＞</a:t>
            </a:r>
            <a:endParaRPr kumimoji="1" lang="en-US" altLang="ja-JP" sz="1100" dirty="0"/>
          </a:p>
          <a:p>
            <a:r>
              <a:rPr kumimoji="1" lang="ja-JP" altLang="en-US" sz="1100" dirty="0"/>
              <a:t>　高さを約２．５ｍに整えて剪定。植え込み部分は伐採せずに剪定。</a:t>
            </a:r>
          </a:p>
        </p:txBody>
      </p:sp>
      <p:sp>
        <p:nvSpPr>
          <p:cNvPr id="16" name="楕円 15">
            <a:extLst>
              <a:ext uri="{FF2B5EF4-FFF2-40B4-BE49-F238E27FC236}">
                <a16:creationId xmlns:a16="http://schemas.microsoft.com/office/drawing/2014/main" id="{2E9815B1-88BD-FA42-C925-0B673C05C424}"/>
              </a:ext>
            </a:extLst>
          </p:cNvPr>
          <p:cNvSpPr/>
          <p:nvPr/>
        </p:nvSpPr>
        <p:spPr>
          <a:xfrm>
            <a:off x="4890466" y="3557847"/>
            <a:ext cx="1360171" cy="14553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C84DCC3-ED70-5575-334C-BF82B7618E12}"/>
              </a:ext>
            </a:extLst>
          </p:cNvPr>
          <p:cNvSpPr txBox="1"/>
          <p:nvPr/>
        </p:nvSpPr>
        <p:spPr>
          <a:xfrm>
            <a:off x="4951179" y="5332942"/>
            <a:ext cx="1555875" cy="38290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植え込み部分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CD349C13-98F3-F294-96D3-0338B01F870B}"/>
              </a:ext>
            </a:extLst>
          </p:cNvPr>
          <p:cNvCxnSpPr>
            <a:cxnSpLocks/>
            <a:stCxn id="17" idx="0"/>
            <a:endCxn id="16" idx="4"/>
          </p:cNvCxnSpPr>
          <p:nvPr/>
        </p:nvCxnSpPr>
        <p:spPr>
          <a:xfrm flipH="1" flipV="1">
            <a:off x="5570552" y="5013206"/>
            <a:ext cx="158565" cy="3197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0C75A58-3252-A78B-F310-571BCB8A4945}"/>
              </a:ext>
            </a:extLst>
          </p:cNvPr>
          <p:cNvSpPr txBox="1"/>
          <p:nvPr/>
        </p:nvSpPr>
        <p:spPr>
          <a:xfrm>
            <a:off x="431994" y="5013206"/>
            <a:ext cx="19438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/>
              <a:t>（建物敷地内からみた様子）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B292D39B-1B2B-C000-F0F0-249375F3D00E}"/>
              </a:ext>
            </a:extLst>
          </p:cNvPr>
          <p:cNvSpPr txBox="1"/>
          <p:nvPr/>
        </p:nvSpPr>
        <p:spPr>
          <a:xfrm>
            <a:off x="3610057" y="5006696"/>
            <a:ext cx="174429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/>
              <a:t>（道路側からみた様子）</a:t>
            </a:r>
          </a:p>
        </p:txBody>
      </p:sp>
      <p:pic>
        <p:nvPicPr>
          <p:cNvPr id="31" name="図 30" descr="木のそばの交通標識&#10;&#10;AI 生成コンテンツは誤りを含む可能性があります。">
            <a:extLst>
              <a:ext uri="{FF2B5EF4-FFF2-40B4-BE49-F238E27FC236}">
                <a16:creationId xmlns:a16="http://schemas.microsoft.com/office/drawing/2014/main" id="{032B2F4C-238C-6C23-A691-2B5CC7383E7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318675" y="7629245"/>
            <a:ext cx="3143579" cy="23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69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D81EC-293E-BC23-EEAC-2E3853352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E7408D-CAD1-CC8A-710B-891DD38A3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631046"/>
          </a:xfrm>
        </p:spPr>
        <p:txBody>
          <a:bodyPr/>
          <a:lstStyle/>
          <a:p>
            <a:pPr algn="ctr"/>
            <a:r>
              <a:rPr lang="ja-JP" altLang="en-US" dirty="0"/>
              <a:t>伐採箇所</a:t>
            </a:r>
            <a:endParaRPr kumimoji="1" lang="ja-JP" altLang="en-US" dirty="0"/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65BB9848-26FB-5CBE-F1FF-CF79CC824130}"/>
              </a:ext>
            </a:extLst>
          </p:cNvPr>
          <p:cNvCxnSpPr/>
          <p:nvPr/>
        </p:nvCxnSpPr>
        <p:spPr>
          <a:xfrm>
            <a:off x="471487" y="1280160"/>
            <a:ext cx="593762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85A4639-6D06-7360-3083-1721C1227253}"/>
              </a:ext>
            </a:extLst>
          </p:cNvPr>
          <p:cNvSpPr txBox="1"/>
          <p:nvPr/>
        </p:nvSpPr>
        <p:spPr>
          <a:xfrm>
            <a:off x="3229528" y="1541874"/>
            <a:ext cx="39894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８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0300B8A-7121-F5EB-42F1-FE33212B663E}"/>
              </a:ext>
            </a:extLst>
          </p:cNvPr>
          <p:cNvSpPr txBox="1"/>
          <p:nvPr/>
        </p:nvSpPr>
        <p:spPr>
          <a:xfrm>
            <a:off x="471486" y="1541874"/>
            <a:ext cx="39894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７</a:t>
            </a:r>
          </a:p>
        </p:txBody>
      </p:sp>
      <p:pic>
        <p:nvPicPr>
          <p:cNvPr id="8" name="図 7" descr="緑の木々&#10;&#10;AI 生成コンテンツは誤りを含む可能性があります。">
            <a:extLst>
              <a:ext uri="{FF2B5EF4-FFF2-40B4-BE49-F238E27FC236}">
                <a16:creationId xmlns:a16="http://schemas.microsoft.com/office/drawing/2014/main" id="{C4A05832-7D4B-9E9C-DC9F-B3C507CDEC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9909" y="2368321"/>
            <a:ext cx="3052616" cy="2289462"/>
          </a:xfrm>
          <a:prstGeom prst="rect">
            <a:avLst/>
          </a:prstGeom>
        </p:spPr>
      </p:pic>
      <p:pic>
        <p:nvPicPr>
          <p:cNvPr id="12" name="図 11" descr="屋外, 建物, 歩道, ストリー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6E5A6477-85D5-7DC8-CC69-7EDA43E9B5B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847951" y="2368320"/>
            <a:ext cx="3052617" cy="2289463"/>
          </a:xfrm>
          <a:prstGeom prst="rect">
            <a:avLst/>
          </a:prstGeom>
        </p:spPr>
      </p:pic>
      <p:pic>
        <p:nvPicPr>
          <p:cNvPr id="20" name="図 19" descr="緑の木々茶色の建物&#10;&#10;AI 生成コンテンツは誤りを含む可能性があります。">
            <a:extLst>
              <a:ext uri="{FF2B5EF4-FFF2-40B4-BE49-F238E27FC236}">
                <a16:creationId xmlns:a16="http://schemas.microsoft.com/office/drawing/2014/main" id="{A5FDE726-7A51-000E-34FF-3C2B995B299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9908" y="6325178"/>
            <a:ext cx="3052616" cy="2289462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C37FCA2-0E36-6B5E-4B5D-CC43D37CDFA2}"/>
              </a:ext>
            </a:extLst>
          </p:cNvPr>
          <p:cNvSpPr txBox="1"/>
          <p:nvPr/>
        </p:nvSpPr>
        <p:spPr>
          <a:xfrm>
            <a:off x="471485" y="5394422"/>
            <a:ext cx="39894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９</a:t>
            </a:r>
          </a:p>
        </p:txBody>
      </p:sp>
      <p:pic>
        <p:nvPicPr>
          <p:cNvPr id="25" name="図 24" descr="屋外, グリーン, 座る, 草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8F51BE6E-EDDB-C94A-7349-404C79900BE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623772" y="6325178"/>
            <a:ext cx="3052616" cy="2289462"/>
          </a:xfrm>
          <a:prstGeom prst="rect">
            <a:avLst/>
          </a:prstGeom>
        </p:spPr>
      </p:pic>
      <p:sp>
        <p:nvSpPr>
          <p:cNvPr id="26" name="矢印: 右 25">
            <a:extLst>
              <a:ext uri="{FF2B5EF4-FFF2-40B4-BE49-F238E27FC236}">
                <a16:creationId xmlns:a16="http://schemas.microsoft.com/office/drawing/2014/main" id="{65F1CAB4-C01F-BCF1-B1CA-022B13682D5F}"/>
              </a:ext>
            </a:extLst>
          </p:cNvPr>
          <p:cNvSpPr/>
          <p:nvPr/>
        </p:nvSpPr>
        <p:spPr>
          <a:xfrm>
            <a:off x="2794330" y="7277794"/>
            <a:ext cx="1177636" cy="25768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2367923-B5B5-6456-A210-CBBEBCD333B2}"/>
              </a:ext>
            </a:extLst>
          </p:cNvPr>
          <p:cNvSpPr txBox="1"/>
          <p:nvPr/>
        </p:nvSpPr>
        <p:spPr>
          <a:xfrm>
            <a:off x="2959199" y="7014141"/>
            <a:ext cx="847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中の様子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14DD451-4B05-D537-29DC-F552DBA219BB}"/>
              </a:ext>
            </a:extLst>
          </p:cNvPr>
          <p:cNvSpPr txBox="1"/>
          <p:nvPr/>
        </p:nvSpPr>
        <p:spPr>
          <a:xfrm>
            <a:off x="471485" y="9900458"/>
            <a:ext cx="62115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＜剪定・伐採の方針＞</a:t>
            </a:r>
            <a:endParaRPr kumimoji="1" lang="en-US" altLang="ja-JP" sz="1100" dirty="0"/>
          </a:p>
          <a:p>
            <a:r>
              <a:rPr kumimoji="1" lang="ja-JP" altLang="en-US" sz="1100" dirty="0"/>
              <a:t>　すべて伐採</a:t>
            </a:r>
          </a:p>
        </p:txBody>
      </p:sp>
    </p:spTree>
    <p:extLst>
      <p:ext uri="{BB962C8B-B14F-4D97-AF65-F5344CB8AC3E}">
        <p14:creationId xmlns:p14="http://schemas.microsoft.com/office/powerpoint/2010/main" val="3786185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0A7EE-725D-C6C8-685A-309304457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A51B34-52CE-DF14-98F7-185E0D5E9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631046"/>
          </a:xfrm>
        </p:spPr>
        <p:txBody>
          <a:bodyPr/>
          <a:lstStyle/>
          <a:p>
            <a:pPr algn="ctr"/>
            <a:r>
              <a:rPr lang="ja-JP" altLang="en-US" dirty="0"/>
              <a:t>伐採箇所</a:t>
            </a:r>
            <a:endParaRPr kumimoji="1" lang="ja-JP" altLang="en-US" dirty="0"/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02FD392-0EC1-1401-4097-6A15D1CE8437}"/>
              </a:ext>
            </a:extLst>
          </p:cNvPr>
          <p:cNvCxnSpPr/>
          <p:nvPr/>
        </p:nvCxnSpPr>
        <p:spPr>
          <a:xfrm>
            <a:off x="471487" y="1280160"/>
            <a:ext cx="593762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28F99D9-2DAC-3DD7-4A00-01C1CA712018}"/>
              </a:ext>
            </a:extLst>
          </p:cNvPr>
          <p:cNvSpPr txBox="1"/>
          <p:nvPr/>
        </p:nvSpPr>
        <p:spPr>
          <a:xfrm>
            <a:off x="471486" y="1541874"/>
            <a:ext cx="39894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3E1432C-8E0D-E722-C0C9-F616353E563C}"/>
              </a:ext>
            </a:extLst>
          </p:cNvPr>
          <p:cNvSpPr txBox="1"/>
          <p:nvPr/>
        </p:nvSpPr>
        <p:spPr>
          <a:xfrm>
            <a:off x="448887" y="1581202"/>
            <a:ext cx="463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+mn-ea"/>
              </a:rPr>
              <a:t>10</a:t>
            </a:r>
            <a:endParaRPr kumimoji="1" lang="ja-JP" altLang="en-US" dirty="0">
              <a:latin typeface="+mn-ea"/>
            </a:endParaRPr>
          </a:p>
        </p:txBody>
      </p:sp>
      <p:pic>
        <p:nvPicPr>
          <p:cNvPr id="10" name="図 9" descr="屋外, 建物, 横, ストリー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B6012887-4D43-826A-F6D5-FE579F38FC4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28695" y="2322292"/>
            <a:ext cx="2659427" cy="1994570"/>
          </a:xfrm>
          <a:prstGeom prst="rect">
            <a:avLst/>
          </a:prstGeom>
        </p:spPr>
      </p:pic>
      <p:pic>
        <p:nvPicPr>
          <p:cNvPr id="12" name="図 11" descr="建物の入り口&#10;&#10;AI 生成コンテンツは誤りを含む可能性があります。">
            <a:extLst>
              <a:ext uri="{FF2B5EF4-FFF2-40B4-BE49-F238E27FC236}">
                <a16:creationId xmlns:a16="http://schemas.microsoft.com/office/drawing/2014/main" id="{4D8B47D2-CFB6-76E9-DE95-7D5F76A1ABF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39057" y="5177823"/>
            <a:ext cx="2659430" cy="1994573"/>
          </a:xfrm>
          <a:prstGeom prst="rect">
            <a:avLst/>
          </a:prstGeom>
        </p:spPr>
      </p:pic>
      <p:pic>
        <p:nvPicPr>
          <p:cNvPr id="15" name="図 14" descr="屋外, 建物, 座る, ストリー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5CD08668-EDE5-8FF0-3BC1-0CFFC6C6332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230287" y="5189918"/>
            <a:ext cx="2645608" cy="1984206"/>
          </a:xfrm>
          <a:prstGeom prst="rect">
            <a:avLst/>
          </a:prstGeom>
        </p:spPr>
      </p:pic>
      <p:pic>
        <p:nvPicPr>
          <p:cNvPr id="17" name="図 16" descr="建物, 屋外, 草, アパー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CE210796-695D-0519-4744-F2E538447E6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5" y="7714749"/>
            <a:ext cx="2326857" cy="1745143"/>
          </a:xfrm>
          <a:prstGeom prst="rect">
            <a:avLst/>
          </a:prstGeom>
        </p:spPr>
      </p:pic>
      <p:pic>
        <p:nvPicPr>
          <p:cNvPr id="19" name="図 18" descr="建物, 木, グリーン, ウォーキング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C723F8CB-CC05-ED3E-E02E-06E5FC440EE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309420" y="2327473"/>
            <a:ext cx="2645610" cy="1984208"/>
          </a:xfrm>
          <a:prstGeom prst="rect">
            <a:avLst/>
          </a:prstGeom>
        </p:spPr>
      </p:pic>
      <p:pic>
        <p:nvPicPr>
          <p:cNvPr id="21" name="図 20" descr="滝の前に立っている&#10;&#10;AI 生成コンテンツは誤りを含む可能性があります。">
            <a:extLst>
              <a:ext uri="{FF2B5EF4-FFF2-40B4-BE49-F238E27FC236}">
                <a16:creationId xmlns:a16="http://schemas.microsoft.com/office/drawing/2014/main" id="{CB3ACE31-A70F-E55F-D890-FBE951B3ADA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218193" y="2322292"/>
            <a:ext cx="2659429" cy="1994572"/>
          </a:xfrm>
          <a:prstGeom prst="rect">
            <a:avLst/>
          </a:prstGeom>
        </p:spPr>
      </p:pic>
      <p:sp>
        <p:nvSpPr>
          <p:cNvPr id="24" name="楕円 23">
            <a:extLst>
              <a:ext uri="{FF2B5EF4-FFF2-40B4-BE49-F238E27FC236}">
                <a16:creationId xmlns:a16="http://schemas.microsoft.com/office/drawing/2014/main" id="{75434B31-1B7C-6553-F654-70584434FD07}"/>
              </a:ext>
            </a:extLst>
          </p:cNvPr>
          <p:cNvSpPr/>
          <p:nvPr/>
        </p:nvSpPr>
        <p:spPr>
          <a:xfrm>
            <a:off x="2550621" y="4845394"/>
            <a:ext cx="1242563" cy="15013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A9B2AC9-87D6-D8F5-B0D5-6820AB3032E3}"/>
              </a:ext>
            </a:extLst>
          </p:cNvPr>
          <p:cNvSpPr txBox="1"/>
          <p:nvPr/>
        </p:nvSpPr>
        <p:spPr>
          <a:xfrm>
            <a:off x="4592657" y="5011281"/>
            <a:ext cx="2079135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クスノキ・モミジ・ユズ</a:t>
            </a:r>
          </a:p>
        </p:txBody>
      </p: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2441A3-6F34-3920-3E7C-A3A99AB8C196}"/>
              </a:ext>
            </a:extLst>
          </p:cNvPr>
          <p:cNvCxnSpPr>
            <a:cxnSpLocks/>
            <a:stCxn id="24" idx="6"/>
            <a:endCxn id="25" idx="1"/>
          </p:cNvCxnSpPr>
          <p:nvPr/>
        </p:nvCxnSpPr>
        <p:spPr>
          <a:xfrm flipV="1">
            <a:off x="3793184" y="5303669"/>
            <a:ext cx="799473" cy="2923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DF712B8-0D9B-3E5F-CC4D-13D61EEC4919}"/>
              </a:ext>
            </a:extLst>
          </p:cNvPr>
          <p:cNvSpPr txBox="1"/>
          <p:nvPr/>
        </p:nvSpPr>
        <p:spPr>
          <a:xfrm>
            <a:off x="471485" y="9986693"/>
            <a:ext cx="62115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＜剪定・伐採の方針＞</a:t>
            </a:r>
            <a:endParaRPr kumimoji="1" lang="en-US" altLang="ja-JP" sz="1100" dirty="0"/>
          </a:p>
          <a:p>
            <a:r>
              <a:rPr kumimoji="1" lang="ja-JP" altLang="en-US" sz="1100" dirty="0"/>
              <a:t>　クスノキ・モミジ・ユズを除き、すべて伐採。</a:t>
            </a:r>
          </a:p>
        </p:txBody>
      </p:sp>
    </p:spTree>
    <p:extLst>
      <p:ext uri="{BB962C8B-B14F-4D97-AF65-F5344CB8AC3E}">
        <p14:creationId xmlns:p14="http://schemas.microsoft.com/office/powerpoint/2010/main" val="793768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AFE7E-A5AC-4744-4016-9813C5FBE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D5C74C-7267-78F0-2A75-3FCA80507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631046"/>
          </a:xfrm>
        </p:spPr>
        <p:txBody>
          <a:bodyPr/>
          <a:lstStyle/>
          <a:p>
            <a:pPr algn="ctr"/>
            <a:r>
              <a:rPr lang="ja-JP" altLang="en-US" dirty="0"/>
              <a:t>伐採箇所</a:t>
            </a:r>
            <a:endParaRPr kumimoji="1" lang="ja-JP" altLang="en-US" dirty="0"/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99DD6167-6B65-36B1-F943-CFB15DD0A260}"/>
              </a:ext>
            </a:extLst>
          </p:cNvPr>
          <p:cNvCxnSpPr/>
          <p:nvPr/>
        </p:nvCxnSpPr>
        <p:spPr>
          <a:xfrm>
            <a:off x="471487" y="1280160"/>
            <a:ext cx="593762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E36472B2-F78E-F62E-6A8E-9D625B3AC5EC}"/>
              </a:ext>
            </a:extLst>
          </p:cNvPr>
          <p:cNvCxnSpPr/>
          <p:nvPr/>
        </p:nvCxnSpPr>
        <p:spPr>
          <a:xfrm>
            <a:off x="448887" y="6611389"/>
            <a:ext cx="593762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8" name="図 7" descr="建物の前に立っている木&#10;&#10;AI 生成コンテンツは誤りを含む可能性があります。">
            <a:extLst>
              <a:ext uri="{FF2B5EF4-FFF2-40B4-BE49-F238E27FC236}">
                <a16:creationId xmlns:a16="http://schemas.microsoft.com/office/drawing/2014/main" id="{D7A940F2-DD87-B723-7380-63F111D6C31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3674" y="2382865"/>
            <a:ext cx="3102495" cy="2326871"/>
          </a:xfrm>
          <a:prstGeom prst="rect">
            <a:avLst/>
          </a:prstGeom>
        </p:spPr>
      </p:pic>
      <p:pic>
        <p:nvPicPr>
          <p:cNvPr id="10" name="図 9" descr="屋外, グリーン, 草, 座る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B9CD3E40-4A29-7F65-431C-912F3BC6298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526097" y="2382864"/>
            <a:ext cx="3102496" cy="2326872"/>
          </a:xfrm>
          <a:prstGeom prst="rect">
            <a:avLst/>
          </a:prstGeom>
        </p:spPr>
      </p:pic>
      <p:sp>
        <p:nvSpPr>
          <p:cNvPr id="11" name="矢印: 右 10">
            <a:extLst>
              <a:ext uri="{FF2B5EF4-FFF2-40B4-BE49-F238E27FC236}">
                <a16:creationId xmlns:a16="http://schemas.microsoft.com/office/drawing/2014/main" id="{DE38DB35-A8BA-6999-D59E-1157D9AABAFA}"/>
              </a:ext>
            </a:extLst>
          </p:cNvPr>
          <p:cNvSpPr/>
          <p:nvPr/>
        </p:nvSpPr>
        <p:spPr>
          <a:xfrm>
            <a:off x="2851482" y="3546300"/>
            <a:ext cx="1062427" cy="25768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6853960-0D11-DF9B-80E2-4B75411488D1}"/>
              </a:ext>
            </a:extLst>
          </p:cNvPr>
          <p:cNvSpPr txBox="1"/>
          <p:nvPr/>
        </p:nvSpPr>
        <p:spPr>
          <a:xfrm>
            <a:off x="2932184" y="3339916"/>
            <a:ext cx="847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中の様子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44D6846-226D-1072-F20C-1295C35461B3}"/>
              </a:ext>
            </a:extLst>
          </p:cNvPr>
          <p:cNvSpPr txBox="1"/>
          <p:nvPr/>
        </p:nvSpPr>
        <p:spPr>
          <a:xfrm>
            <a:off x="471486" y="5528884"/>
            <a:ext cx="62115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＜剪定・伐採の方針＞</a:t>
            </a:r>
            <a:endParaRPr kumimoji="1" lang="en-US" altLang="ja-JP" sz="1100" dirty="0"/>
          </a:p>
          <a:p>
            <a:r>
              <a:rPr kumimoji="1" lang="ja-JP" altLang="en-US" sz="1100" dirty="0"/>
              <a:t>　すべて伐採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06AB17C-B8F1-408A-3E2B-5B0E5B815B82}"/>
              </a:ext>
            </a:extLst>
          </p:cNvPr>
          <p:cNvSpPr txBox="1"/>
          <p:nvPr/>
        </p:nvSpPr>
        <p:spPr>
          <a:xfrm>
            <a:off x="471486" y="1393947"/>
            <a:ext cx="39894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795C9A7-1656-F10F-58A1-821CCAF021A3}"/>
              </a:ext>
            </a:extLst>
          </p:cNvPr>
          <p:cNvSpPr txBox="1"/>
          <p:nvPr/>
        </p:nvSpPr>
        <p:spPr>
          <a:xfrm>
            <a:off x="448887" y="1433275"/>
            <a:ext cx="463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+mn-ea"/>
              </a:rPr>
              <a:t>11</a:t>
            </a:r>
            <a:endParaRPr kumimoji="1" lang="ja-JP" altLang="en-US" dirty="0">
              <a:latin typeface="+mn-ea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54EDFCC-2236-FB2F-A706-884B88A575B4}"/>
              </a:ext>
            </a:extLst>
          </p:cNvPr>
          <p:cNvSpPr txBox="1"/>
          <p:nvPr/>
        </p:nvSpPr>
        <p:spPr>
          <a:xfrm>
            <a:off x="494085" y="6854348"/>
            <a:ext cx="39894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EEB7EA9-F56A-A5BA-7FC5-5F0D6E6D4928}"/>
              </a:ext>
            </a:extLst>
          </p:cNvPr>
          <p:cNvSpPr txBox="1"/>
          <p:nvPr/>
        </p:nvSpPr>
        <p:spPr>
          <a:xfrm>
            <a:off x="471486" y="6893676"/>
            <a:ext cx="463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+mn-ea"/>
              </a:rPr>
              <a:t>12</a:t>
            </a:r>
            <a:endParaRPr kumimoji="1" lang="ja-JP" altLang="en-US" dirty="0">
              <a:latin typeface="+mn-ea"/>
            </a:endParaRPr>
          </a:p>
        </p:txBody>
      </p:sp>
      <p:pic>
        <p:nvPicPr>
          <p:cNvPr id="22" name="図 21" descr="屋外, 時計, 背の高い, タワー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EF991BDF-97D3-F57D-C2F2-F03A9B5DB72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6658" y="7765555"/>
            <a:ext cx="3158620" cy="2368965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430038B-59A2-BF5E-9B05-49FD65FC1A73}"/>
              </a:ext>
            </a:extLst>
          </p:cNvPr>
          <p:cNvSpPr txBox="1"/>
          <p:nvPr/>
        </p:nvSpPr>
        <p:spPr>
          <a:xfrm>
            <a:off x="471486" y="10798053"/>
            <a:ext cx="62115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＜剪定・伐採の方針＞</a:t>
            </a:r>
            <a:endParaRPr kumimoji="1" lang="en-US" altLang="ja-JP" sz="1100" dirty="0"/>
          </a:p>
          <a:p>
            <a:r>
              <a:rPr kumimoji="1" lang="ja-JP" altLang="en-US" sz="1100" dirty="0"/>
              <a:t>　すべて伐採</a:t>
            </a:r>
          </a:p>
        </p:txBody>
      </p:sp>
    </p:spTree>
    <p:extLst>
      <p:ext uri="{BB962C8B-B14F-4D97-AF65-F5344CB8AC3E}">
        <p14:creationId xmlns:p14="http://schemas.microsoft.com/office/powerpoint/2010/main" val="3265228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A86AF-17CE-B329-FE16-C1253B8D2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1EA173-9C81-57AB-9AA0-E77AAA3BC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631046"/>
          </a:xfrm>
        </p:spPr>
        <p:txBody>
          <a:bodyPr/>
          <a:lstStyle/>
          <a:p>
            <a:pPr algn="ctr"/>
            <a:r>
              <a:rPr lang="ja-JP" altLang="en-US" dirty="0"/>
              <a:t>伐採箇所</a:t>
            </a:r>
            <a:endParaRPr kumimoji="1" lang="ja-JP" altLang="en-US" dirty="0"/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33B7CFA0-F992-9390-DFE6-629203EDC71B}"/>
              </a:ext>
            </a:extLst>
          </p:cNvPr>
          <p:cNvCxnSpPr/>
          <p:nvPr/>
        </p:nvCxnSpPr>
        <p:spPr>
          <a:xfrm>
            <a:off x="471487" y="1280160"/>
            <a:ext cx="593762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300BCE4-2732-7ADA-ABDE-4D4FCDE9BA4C}"/>
              </a:ext>
            </a:extLst>
          </p:cNvPr>
          <p:cNvSpPr txBox="1"/>
          <p:nvPr/>
        </p:nvSpPr>
        <p:spPr>
          <a:xfrm>
            <a:off x="471487" y="1463216"/>
            <a:ext cx="39894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89FB183-CBE4-0C51-D298-F4A5850E078A}"/>
              </a:ext>
            </a:extLst>
          </p:cNvPr>
          <p:cNvSpPr txBox="1"/>
          <p:nvPr/>
        </p:nvSpPr>
        <p:spPr>
          <a:xfrm>
            <a:off x="448888" y="1502544"/>
            <a:ext cx="463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+mn-ea"/>
              </a:rPr>
              <a:t>13</a:t>
            </a:r>
            <a:endParaRPr kumimoji="1" lang="ja-JP" altLang="en-US" dirty="0">
              <a:latin typeface="+mn-ea"/>
            </a:endParaRPr>
          </a:p>
        </p:txBody>
      </p:sp>
      <p:pic>
        <p:nvPicPr>
          <p:cNvPr id="13" name="図 12" descr="建物, 屋外, 座る, ストリー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1621CA24-9716-C471-AC46-031C7839950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28546" y="2519442"/>
            <a:ext cx="4000264" cy="3000198"/>
          </a:xfrm>
          <a:prstGeom prst="rect">
            <a:avLst/>
          </a:prstGeom>
        </p:spPr>
      </p:pic>
      <p:pic>
        <p:nvPicPr>
          <p:cNvPr id="16" name="図 15" descr="屋外, フェンス, 建物, 草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A3A61047-FB12-70D0-C7F0-6357C6B2964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847177" y="6550659"/>
            <a:ext cx="2927927" cy="2195945"/>
          </a:xfrm>
          <a:prstGeom prst="rect">
            <a:avLst/>
          </a:prstGeom>
        </p:spPr>
      </p:pic>
      <p:pic>
        <p:nvPicPr>
          <p:cNvPr id="18" name="図 17" descr="花が咲いている植物&#10;&#10;AI 生成コンテンツは誤りを含む可能性があります。">
            <a:extLst>
              <a:ext uri="{FF2B5EF4-FFF2-40B4-BE49-F238E27FC236}">
                <a16:creationId xmlns:a16="http://schemas.microsoft.com/office/drawing/2014/main" id="{63C495E7-ECBD-0ECD-74A3-59361CC0B5B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847177" y="2385400"/>
            <a:ext cx="2927927" cy="2195945"/>
          </a:xfrm>
          <a:prstGeom prst="rect">
            <a:avLst/>
          </a:prstGeom>
        </p:spPr>
      </p:pic>
      <p:sp>
        <p:nvSpPr>
          <p:cNvPr id="19" name="楕円 18">
            <a:extLst>
              <a:ext uri="{FF2B5EF4-FFF2-40B4-BE49-F238E27FC236}">
                <a16:creationId xmlns:a16="http://schemas.microsoft.com/office/drawing/2014/main" id="{A1BBE400-8D7A-E75A-8FFF-06C2492E873D}"/>
              </a:ext>
            </a:extLst>
          </p:cNvPr>
          <p:cNvSpPr/>
          <p:nvPr/>
        </p:nvSpPr>
        <p:spPr>
          <a:xfrm>
            <a:off x="448887" y="3554274"/>
            <a:ext cx="1637608" cy="10237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147E4FD3-784A-B5BC-EFB9-842E0DF825FB}"/>
              </a:ext>
            </a:extLst>
          </p:cNvPr>
          <p:cNvCxnSpPr>
            <a:cxnSpLocks/>
            <a:endCxn id="18" idx="2"/>
          </p:cNvCxnSpPr>
          <p:nvPr/>
        </p:nvCxnSpPr>
        <p:spPr>
          <a:xfrm flipV="1">
            <a:off x="2085744" y="3483373"/>
            <a:ext cx="2127424" cy="5794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楕円 21">
            <a:extLst>
              <a:ext uri="{FF2B5EF4-FFF2-40B4-BE49-F238E27FC236}">
                <a16:creationId xmlns:a16="http://schemas.microsoft.com/office/drawing/2014/main" id="{12A948CC-8038-616F-868C-2FD5C8CAC0E7}"/>
              </a:ext>
            </a:extLst>
          </p:cNvPr>
          <p:cNvSpPr/>
          <p:nvPr/>
        </p:nvSpPr>
        <p:spPr>
          <a:xfrm>
            <a:off x="1987461" y="4066138"/>
            <a:ext cx="1637608" cy="1023729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C752DA24-9C61-B378-EA3A-661276F4CA45}"/>
              </a:ext>
            </a:extLst>
          </p:cNvPr>
          <p:cNvCxnSpPr>
            <a:cxnSpLocks/>
            <a:endCxn id="16" idx="2"/>
          </p:cNvCxnSpPr>
          <p:nvPr/>
        </p:nvCxnSpPr>
        <p:spPr>
          <a:xfrm>
            <a:off x="2855407" y="5099839"/>
            <a:ext cx="1357761" cy="2548793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EB6B174-0AF1-4158-86BA-49100CFCCA9F}"/>
              </a:ext>
            </a:extLst>
          </p:cNvPr>
          <p:cNvSpPr txBox="1"/>
          <p:nvPr/>
        </p:nvSpPr>
        <p:spPr>
          <a:xfrm>
            <a:off x="428531" y="9919040"/>
            <a:ext cx="62115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＜剪定・伐採の方針＞</a:t>
            </a:r>
            <a:endParaRPr kumimoji="1" lang="en-US" altLang="ja-JP" sz="1100" dirty="0"/>
          </a:p>
          <a:p>
            <a:r>
              <a:rPr kumimoji="1" lang="ja-JP" altLang="en-US" sz="1100" dirty="0"/>
              <a:t>　すべて伐採</a:t>
            </a:r>
          </a:p>
        </p:txBody>
      </p:sp>
    </p:spTree>
    <p:extLst>
      <p:ext uri="{BB962C8B-B14F-4D97-AF65-F5344CB8AC3E}">
        <p14:creationId xmlns:p14="http://schemas.microsoft.com/office/powerpoint/2010/main" val="1889833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311</TotalTime>
  <Words>391</Words>
  <Application>Microsoft Office PowerPoint</Application>
  <PresentationFormat>ワイド画面</PresentationFormat>
  <Paragraphs>81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  <vt:lpstr>剪定箇所</vt:lpstr>
      <vt:lpstr>剪定箇所</vt:lpstr>
      <vt:lpstr>剪定箇所</vt:lpstr>
      <vt:lpstr>伐採箇所</vt:lpstr>
      <vt:lpstr>伐採箇所</vt:lpstr>
      <vt:lpstr>伐採箇所</vt:lpstr>
      <vt:lpstr>伐採箇所</vt:lpstr>
      <vt:lpstr>伐採箇所</vt:lpstr>
    </vt:vector>
  </TitlesOfParts>
  <Company>Kyoto City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上甲（すままち）</dc:creator>
  <cp:lastModifiedBy>上甲（すままち）</cp:lastModifiedBy>
  <cp:revision>17</cp:revision>
  <dcterms:created xsi:type="dcterms:W3CDTF">2026-07-03T05:57:05Z</dcterms:created>
  <dcterms:modified xsi:type="dcterms:W3CDTF">2026-08-24T04:53:34Z</dcterms:modified>
</cp:coreProperties>
</file>