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3600450" cy="3600450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D23"/>
    <a:srgbClr val="FFCC00"/>
    <a:srgbClr val="3CB035"/>
    <a:srgbClr val="F6DF47"/>
    <a:srgbClr val="F8F5E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3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22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834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9198" y="0"/>
            <a:ext cx="4275402" cy="33834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6F20E5B6-CDAE-42FD-8A6F-D63A3027E399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795713" y="841375"/>
            <a:ext cx="22748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2" y="3241587"/>
            <a:ext cx="7893050" cy="2652206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397419"/>
            <a:ext cx="4275402" cy="33834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9198" y="6397419"/>
            <a:ext cx="4275402" cy="33834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7BDB899E-C395-44F1-8156-95EDDFF155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857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1pPr>
    <a:lvl2pPr marL="205701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2pPr>
    <a:lvl3pPr marL="411401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3pPr>
    <a:lvl4pPr marL="617102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4pPr>
    <a:lvl5pPr marL="822803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5pPr>
    <a:lvl6pPr marL="1028504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6pPr>
    <a:lvl7pPr marL="1234204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7pPr>
    <a:lvl8pPr marL="1439905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8pPr>
    <a:lvl9pPr marL="1645606" algn="l" defTabSz="411401" rtl="0" eaLnBrk="1" latinLnBrk="0" hangingPunct="1">
      <a:defRPr kumimoji="1" sz="5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795713" y="841375"/>
            <a:ext cx="2274887" cy="22733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B899E-C395-44F1-8156-95EDDFF155D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00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589241"/>
            <a:ext cx="3060383" cy="1253490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1891070"/>
            <a:ext cx="2700338" cy="869275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96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11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191691"/>
            <a:ext cx="776347" cy="305121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191691"/>
            <a:ext cx="2284035" cy="305121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00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95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897613"/>
            <a:ext cx="3105388" cy="1497687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2409469"/>
            <a:ext cx="3105388" cy="787598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82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82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82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82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82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82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82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1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958453"/>
            <a:ext cx="1530191" cy="22844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958453"/>
            <a:ext cx="1530191" cy="22844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09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191691"/>
            <a:ext cx="3105388" cy="69592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882610"/>
            <a:ext cx="1523159" cy="43255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315164"/>
            <a:ext cx="1523159" cy="193440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882610"/>
            <a:ext cx="1530660" cy="432554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315164"/>
            <a:ext cx="1530660" cy="193440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8829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851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97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40030"/>
            <a:ext cx="1161239" cy="840105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518399"/>
            <a:ext cx="1822728" cy="2558653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080135"/>
            <a:ext cx="1161239" cy="2001084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25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40030"/>
            <a:ext cx="1161239" cy="840105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518399"/>
            <a:ext cx="1822728" cy="2558653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080135"/>
            <a:ext cx="1161239" cy="2001084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7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191691"/>
            <a:ext cx="3105388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958453"/>
            <a:ext cx="3105388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3337084"/>
            <a:ext cx="81010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88C5B3-D64D-4743-844C-5D4D249D54B6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3337084"/>
            <a:ext cx="81010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8DAFA1-6B46-4F6D-8533-B785F6B704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32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592263-2BC3-98FF-A675-40AFD4228D5C}"/>
              </a:ext>
            </a:extLst>
          </p:cNvPr>
          <p:cNvSpPr/>
          <p:nvPr/>
        </p:nvSpPr>
        <p:spPr>
          <a:xfrm>
            <a:off x="0" y="0"/>
            <a:ext cx="3600450" cy="3600450"/>
          </a:xfrm>
          <a:prstGeom prst="rect">
            <a:avLst/>
          </a:prstGeom>
          <a:noFill/>
          <a:ln w="95250" cmpd="thickThin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2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1C0FC8-86DA-F519-DECD-9CE95076A776}"/>
              </a:ext>
            </a:extLst>
          </p:cNvPr>
          <p:cNvSpPr txBox="1"/>
          <p:nvPr/>
        </p:nvSpPr>
        <p:spPr>
          <a:xfrm>
            <a:off x="0" y="138244"/>
            <a:ext cx="3600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ごみ出しにも使える</a:t>
            </a:r>
            <a:r>
              <a:rPr kumimoji="1" lang="ja-JP" altLang="en-US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uFill>
                  <a:solidFill>
                    <a:schemeClr val="accent3"/>
                  </a:solidFill>
                </a:u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レジ袋</a:t>
            </a:r>
            <a:r>
              <a:rPr kumimoji="1" lang="ja-JP" altLang="en-US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、あります！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3C06576-08E9-7367-5C02-8359BF6BA801}"/>
              </a:ext>
            </a:extLst>
          </p:cNvPr>
          <p:cNvGrpSpPr/>
          <p:nvPr/>
        </p:nvGrpSpPr>
        <p:grpSpPr>
          <a:xfrm>
            <a:off x="2271441" y="1124118"/>
            <a:ext cx="1190141" cy="2110089"/>
            <a:chOff x="5289177" y="1918447"/>
            <a:chExt cx="3316941" cy="5880848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44E92BE2-1184-904C-CB4B-DC194F4F0C9C}"/>
                </a:ext>
              </a:extLst>
            </p:cNvPr>
            <p:cNvGrpSpPr/>
            <p:nvPr/>
          </p:nvGrpSpPr>
          <p:grpSpPr>
            <a:xfrm>
              <a:off x="5289177" y="1918447"/>
              <a:ext cx="3316941" cy="5880848"/>
              <a:chOff x="5289177" y="1918447"/>
              <a:chExt cx="3316941" cy="5880848"/>
            </a:xfrm>
            <a:solidFill>
              <a:srgbClr val="F6DF47"/>
            </a:solidFill>
          </p:grpSpPr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B015A902-56C5-83B0-713B-9F0AB5A3BC40}"/>
                  </a:ext>
                </a:extLst>
              </p:cNvPr>
              <p:cNvSpPr/>
              <p:nvPr/>
            </p:nvSpPr>
            <p:spPr>
              <a:xfrm>
                <a:off x="5289177" y="3541060"/>
                <a:ext cx="3316941" cy="4258235"/>
              </a:xfrm>
              <a:prstGeom prst="rect">
                <a:avLst/>
              </a:prstGeom>
              <a:grpFill/>
              <a:ln w="952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2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64FC8E7-F0A0-A2AA-D2BC-72E40611984D}"/>
                  </a:ext>
                </a:extLst>
              </p:cNvPr>
              <p:cNvSpPr/>
              <p:nvPr/>
            </p:nvSpPr>
            <p:spPr>
              <a:xfrm>
                <a:off x="5289177" y="1918447"/>
                <a:ext cx="717176" cy="5880848"/>
              </a:xfrm>
              <a:prstGeom prst="rect">
                <a:avLst/>
              </a:prstGeom>
              <a:grpFill/>
              <a:ln w="952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2" dirty="0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0B501924-9AC8-6132-9872-E1A5020BE266}"/>
                  </a:ext>
                </a:extLst>
              </p:cNvPr>
              <p:cNvSpPr/>
              <p:nvPr/>
            </p:nvSpPr>
            <p:spPr>
              <a:xfrm>
                <a:off x="7888942" y="1918447"/>
                <a:ext cx="717176" cy="5880848"/>
              </a:xfrm>
              <a:prstGeom prst="rect">
                <a:avLst/>
              </a:prstGeom>
              <a:grpFill/>
              <a:ln w="952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2"/>
              </a:p>
            </p:txBody>
          </p:sp>
        </p:grpSp>
        <p:pic>
          <p:nvPicPr>
            <p:cNvPr id="10" name="図 9" descr="アイコン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DA68E01A-B460-5C74-B38C-289EF0E3C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0481" y="4026963"/>
              <a:ext cx="2194332" cy="2425314"/>
            </a:xfrm>
            <a:prstGeom prst="rect">
              <a:avLst/>
            </a:prstGeom>
            <a:ln>
              <a:noFill/>
            </a:ln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A108580-BDD6-E4DD-18C5-CA40EEB46898}"/>
                </a:ext>
              </a:extLst>
            </p:cNvPr>
            <p:cNvSpPr txBox="1"/>
            <p:nvPr/>
          </p:nvSpPr>
          <p:spPr>
            <a:xfrm>
              <a:off x="5556491" y="6675351"/>
              <a:ext cx="2782316" cy="772000"/>
            </a:xfrm>
            <a:prstGeom prst="rect">
              <a:avLst/>
            </a:prstGeom>
            <a:solidFill>
              <a:srgbClr val="3CB035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spc="-150" dirty="0">
                  <a:solidFill>
                    <a:schemeClr val="bg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燃やすごみ用</a:t>
              </a: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EA90811-D357-0F16-F714-C470D3D6BBCC}"/>
              </a:ext>
            </a:extLst>
          </p:cNvPr>
          <p:cNvSpPr txBox="1"/>
          <p:nvPr/>
        </p:nvSpPr>
        <p:spPr>
          <a:xfrm>
            <a:off x="1013410" y="3274189"/>
            <a:ext cx="254730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kumimoji="1" lang="en-US" altLang="ja-JP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&lt;</a:t>
            </a:r>
            <a:r>
              <a:rPr kumimoji="1" lang="ja-JP" altLang="en-US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お問合せ</a:t>
            </a:r>
            <a:r>
              <a:rPr kumimoji="1" lang="en-US" altLang="ja-JP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&gt;</a:t>
            </a:r>
            <a:r>
              <a:rPr kumimoji="1" lang="ja-JP" altLang="en-US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京都市</a:t>
            </a:r>
            <a:r>
              <a:rPr kumimoji="1" lang="en-US" altLang="ja-JP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環境政策局 循環型社会推進部</a:t>
            </a:r>
            <a:endParaRPr kumimoji="1" lang="en-US" altLang="ja-JP" sz="800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r">
              <a:lnSpc>
                <a:spcPts val="900"/>
              </a:lnSpc>
            </a:pPr>
            <a:r>
              <a:rPr kumimoji="1" lang="ja-JP" altLang="en-US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資源循環推進課   </a:t>
            </a:r>
            <a:r>
              <a:rPr kumimoji="1" lang="en-US" altLang="ja-JP" sz="80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  075-222-3946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A2A25FF-E765-076F-84D8-CE5F6834016B}"/>
              </a:ext>
            </a:extLst>
          </p:cNvPr>
          <p:cNvSpPr txBox="1"/>
          <p:nvPr/>
        </p:nvSpPr>
        <p:spPr>
          <a:xfrm>
            <a:off x="42874" y="2578580"/>
            <a:ext cx="237371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spc="-7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kumimoji="1" lang="ja-JP" altLang="en-US" sz="1000" b="1" spc="-7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店舗により取扱サイズは異なります。</a:t>
            </a:r>
            <a:endParaRPr kumimoji="1" lang="en-US" altLang="ja-JP" sz="1000" b="1" spc="-70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200" b="1" spc="-70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1000" b="1" spc="-7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kumimoji="1" lang="ja-JP" altLang="en-US" sz="1000" b="1" spc="-70" dirty="0">
                <a:ln w="127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京都市の家庭ごみ専用です。</a:t>
            </a:r>
            <a:endParaRPr kumimoji="1" lang="en-US" altLang="ja-JP" sz="1000" b="1" spc="-70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ED32CE3-CE7C-5CF3-3DF3-98EF62859E75}"/>
              </a:ext>
            </a:extLst>
          </p:cNvPr>
          <p:cNvSpPr txBox="1"/>
          <p:nvPr/>
        </p:nvSpPr>
        <p:spPr>
          <a:xfrm>
            <a:off x="39732" y="2986718"/>
            <a:ext cx="2373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spc="-120" dirty="0">
                <a:ln w="12700">
                  <a:noFill/>
                </a:ln>
                <a:solidFill>
                  <a:schemeClr val="accent6">
                    <a:lumMod val="7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お買い物にはマイバッグを！</a:t>
            </a:r>
            <a:endParaRPr kumimoji="1" lang="en-US" altLang="ja-JP" sz="1400" b="1" spc="-120" dirty="0">
              <a:ln w="12700">
                <a:noFill/>
              </a:ln>
              <a:solidFill>
                <a:schemeClr val="accent6">
                  <a:lumMod val="7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4" name="図 3" descr="挿絵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6773310-022E-342F-1BAA-A11C4EDF5C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76" y="3266855"/>
            <a:ext cx="798894" cy="30777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4CD00F-978E-0771-381B-D5B1F7F463DE}"/>
              </a:ext>
            </a:extLst>
          </p:cNvPr>
          <p:cNvSpPr txBox="1"/>
          <p:nvPr/>
        </p:nvSpPr>
        <p:spPr>
          <a:xfrm>
            <a:off x="151253" y="1172811"/>
            <a:ext cx="2002887" cy="138499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５</a:t>
            </a:r>
            <a:r>
              <a:rPr kumimoji="1" lang="ja-JP" altLang="en-US" sz="24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Ｌ</a:t>
            </a:r>
            <a:r>
              <a:rPr kumimoji="1" lang="ja-JP" altLang="en-US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：５</a:t>
            </a:r>
            <a:r>
              <a:rPr kumimoji="1" lang="ja-JP" altLang="en-US" sz="24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円</a:t>
            </a:r>
            <a:endParaRPr kumimoji="1" lang="en-US" altLang="ja-JP" sz="2400" b="1" spc="150" dirty="0">
              <a:ln w="14605">
                <a:solidFill>
                  <a:schemeClr val="accent6">
                    <a:lumMod val="75000"/>
                  </a:schemeClr>
                </a:solidFill>
              </a:ln>
              <a:solidFill>
                <a:schemeClr val="accent6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en-US" altLang="ja-JP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10</a:t>
            </a:r>
            <a:r>
              <a:rPr kumimoji="1" lang="ja-JP" altLang="en-US" sz="24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Ｌ</a:t>
            </a:r>
            <a:r>
              <a:rPr kumimoji="1" lang="ja-JP" altLang="en-US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：</a:t>
            </a:r>
            <a:r>
              <a:rPr kumimoji="1" lang="en-US" altLang="ja-JP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10</a:t>
            </a:r>
            <a:r>
              <a:rPr kumimoji="1" lang="ja-JP" altLang="en-US" sz="24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円</a:t>
            </a:r>
            <a:endParaRPr kumimoji="1" lang="en-US" altLang="ja-JP" sz="2400" b="1" spc="150" dirty="0">
              <a:ln w="14605">
                <a:solidFill>
                  <a:schemeClr val="accent6">
                    <a:lumMod val="75000"/>
                  </a:schemeClr>
                </a:solidFill>
              </a:ln>
              <a:solidFill>
                <a:schemeClr val="accent6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en-US" altLang="ja-JP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</a:t>
            </a:r>
            <a:r>
              <a:rPr kumimoji="1" lang="ja-JP" altLang="en-US" sz="24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Ｌ</a:t>
            </a:r>
            <a:r>
              <a:rPr kumimoji="1" lang="ja-JP" altLang="en-US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：</a:t>
            </a:r>
            <a:r>
              <a:rPr kumimoji="1" lang="en-US" altLang="ja-JP" sz="28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</a:t>
            </a:r>
            <a:r>
              <a:rPr kumimoji="1" lang="ja-JP" altLang="en-US" sz="2400" b="1" spc="150" dirty="0">
                <a:ln w="1460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円</a:t>
            </a:r>
          </a:p>
        </p:txBody>
      </p:sp>
    </p:spTree>
    <p:extLst>
      <p:ext uri="{BB962C8B-B14F-4D97-AF65-F5344CB8AC3E}">
        <p14:creationId xmlns:p14="http://schemas.microsoft.com/office/powerpoint/2010/main" val="1234429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62</Words>
  <Application>Microsoft Office PowerPoint</Application>
  <PresentationFormat>ユーザー設定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BIZ UDゴシック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>Kyoto City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Kyoto</dc:creator>
  <cp:lastModifiedBy>Kyoto</cp:lastModifiedBy>
  <cp:revision>15</cp:revision>
  <cp:lastPrinted>2026-08-28T07:04:07Z</cp:lastPrinted>
  <dcterms:created xsi:type="dcterms:W3CDTF">2026-08-06T10:13:06Z</dcterms:created>
  <dcterms:modified xsi:type="dcterms:W3CDTF">2026-09-04T04:18:51Z</dcterms:modified>
</cp:coreProperties>
</file>