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7" r:id="rId2"/>
    <p:sldId id="258" r:id="rId3"/>
    <p:sldId id="259" r:id="rId4"/>
    <p:sldId id="260" r:id="rId5"/>
    <p:sldId id="261" r:id="rId6"/>
    <p:sldId id="262" r:id="rId7"/>
    <p:sldId id="263" r:id="rId8"/>
    <p:sldId id="264" r:id="rId9"/>
    <p:sldId id="265" r:id="rId10"/>
    <p:sldId id="266" r:id="rId11"/>
  </p:sldIdLst>
  <p:sldSz cx="6858000" cy="12192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46" autoAdjust="0"/>
    <p:restoredTop sz="94660"/>
  </p:normalViewPr>
  <p:slideViewPr>
    <p:cSldViewPr snapToGrid="0">
      <p:cViewPr varScale="1">
        <p:scale>
          <a:sx n="115" d="100"/>
          <a:sy n="115" d="100"/>
        </p:scale>
        <p:origin x="114" y="33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E02474-E94B-4A1A-8D42-C06ED7628943}" type="datetimeFigureOut">
              <a:rPr kumimoji="1" lang="ja-JP" altLang="en-US" smtClean="0"/>
              <a:t>2026/9/24</a:t>
            </a:fld>
            <a:endParaRPr kumimoji="1" lang="ja-JP" altLang="en-US"/>
          </a:p>
        </p:txBody>
      </p:sp>
      <p:sp>
        <p:nvSpPr>
          <p:cNvPr id="4" name="スライド イメージ プレースホルダー 3"/>
          <p:cNvSpPr>
            <a:spLocks noGrp="1" noRot="1" noChangeAspect="1"/>
          </p:cNvSpPr>
          <p:nvPr>
            <p:ph type="sldImg" idx="2"/>
          </p:nvPr>
        </p:nvSpPr>
        <p:spPr>
          <a:xfrm>
            <a:off x="2560638" y="1143000"/>
            <a:ext cx="1736725"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7E8C6B-1999-48C3-82D3-5CFACFB067AD}" type="slidenum">
              <a:rPr kumimoji="1" lang="ja-JP" altLang="en-US" smtClean="0"/>
              <a:t>‹#›</a:t>
            </a:fld>
            <a:endParaRPr kumimoji="1" lang="ja-JP" altLang="en-US"/>
          </a:p>
        </p:txBody>
      </p:sp>
    </p:spTree>
    <p:extLst>
      <p:ext uri="{BB962C8B-B14F-4D97-AF65-F5344CB8AC3E}">
        <p14:creationId xmlns:p14="http://schemas.microsoft.com/office/powerpoint/2010/main" val="97151812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27E8C6B-1999-48C3-82D3-5CFACFB067AD}" type="slidenum">
              <a:rPr kumimoji="1" lang="ja-JP" altLang="en-US" smtClean="0"/>
              <a:t>2</a:t>
            </a:fld>
            <a:endParaRPr kumimoji="1" lang="ja-JP" altLang="en-US"/>
          </a:p>
        </p:txBody>
      </p:sp>
    </p:spTree>
    <p:extLst>
      <p:ext uri="{BB962C8B-B14F-4D97-AF65-F5344CB8AC3E}">
        <p14:creationId xmlns:p14="http://schemas.microsoft.com/office/powerpoint/2010/main" val="37672482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6939BF69-62C1-4014-A6F9-E9D3D6DF4F6B}" type="datetimeFigureOut">
              <a:rPr kumimoji="1" lang="ja-JP" altLang="en-US" smtClean="0"/>
              <a:t>2026/9/24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24F004A-49D5-4083-B092-D06E729AC6B7}" type="slidenum">
              <a:rPr kumimoji="1" lang="ja-JP" altLang="en-US" smtClean="0"/>
              <a:t>‹#›</a:t>
            </a:fld>
            <a:endParaRPr kumimoji="1" lang="ja-JP" altLang="en-US"/>
          </a:p>
        </p:txBody>
      </p:sp>
    </p:spTree>
    <p:extLst>
      <p:ext uri="{BB962C8B-B14F-4D97-AF65-F5344CB8AC3E}">
        <p14:creationId xmlns:p14="http://schemas.microsoft.com/office/powerpoint/2010/main" val="7909299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939BF69-62C1-4014-A6F9-E9D3D6DF4F6B}" type="datetimeFigureOut">
              <a:rPr kumimoji="1" lang="ja-JP" altLang="en-US" smtClean="0"/>
              <a:t>2026/9/24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24F004A-49D5-4083-B092-D06E729AC6B7}" type="slidenum">
              <a:rPr kumimoji="1" lang="ja-JP" altLang="en-US" smtClean="0"/>
              <a:t>‹#›</a:t>
            </a:fld>
            <a:endParaRPr kumimoji="1" lang="ja-JP" altLang="en-US"/>
          </a:p>
        </p:txBody>
      </p:sp>
    </p:spTree>
    <p:extLst>
      <p:ext uri="{BB962C8B-B14F-4D97-AF65-F5344CB8AC3E}">
        <p14:creationId xmlns:p14="http://schemas.microsoft.com/office/powerpoint/2010/main" val="4080999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8159048"/>
            <a:ext cx="5915025" cy="2666999"/>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6939BF69-62C1-4014-A6F9-E9D3D6DF4F6B}" type="datetimeFigureOut">
              <a:rPr kumimoji="1" lang="ja-JP" altLang="en-US" smtClean="0"/>
              <a:t>2026/9/24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24F004A-49D5-4083-B092-D06E729AC6B7}" type="slidenum">
              <a:rPr kumimoji="1" lang="ja-JP" altLang="en-US" smtClean="0"/>
              <a:t>‹#›</a:t>
            </a:fld>
            <a:endParaRPr kumimoji="1" lang="ja-JP" altLang="en-US"/>
          </a:p>
        </p:txBody>
      </p:sp>
    </p:spTree>
    <p:extLst>
      <p:ext uri="{BB962C8B-B14F-4D97-AF65-F5344CB8AC3E}">
        <p14:creationId xmlns:p14="http://schemas.microsoft.com/office/powerpoint/2010/main" val="41513441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3245556"/>
            <a:ext cx="2914650" cy="773571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3245556"/>
            <a:ext cx="2914650" cy="773571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6939BF69-62C1-4014-A6F9-E9D3D6DF4F6B}" type="datetimeFigureOut">
              <a:rPr kumimoji="1" lang="ja-JP" altLang="en-US" smtClean="0"/>
              <a:t>2026/9/24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24F004A-49D5-4083-B092-D06E729AC6B7}" type="slidenum">
              <a:rPr kumimoji="1" lang="ja-JP" altLang="en-US" smtClean="0"/>
              <a:t>‹#›</a:t>
            </a:fld>
            <a:endParaRPr kumimoji="1" lang="ja-JP" altLang="en-US"/>
          </a:p>
        </p:txBody>
      </p:sp>
    </p:spTree>
    <p:extLst>
      <p:ext uri="{BB962C8B-B14F-4D97-AF65-F5344CB8AC3E}">
        <p14:creationId xmlns:p14="http://schemas.microsoft.com/office/powerpoint/2010/main" val="1524402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4453467"/>
            <a:ext cx="2901255" cy="655037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4453467"/>
            <a:ext cx="2915543" cy="655037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6939BF69-62C1-4014-A6F9-E9D3D6DF4F6B}" type="datetimeFigureOut">
              <a:rPr kumimoji="1" lang="ja-JP" altLang="en-US" smtClean="0"/>
              <a:t>2026/9/24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824F004A-49D5-4083-B092-D06E729AC6B7}" type="slidenum">
              <a:rPr kumimoji="1" lang="ja-JP" altLang="en-US" smtClean="0"/>
              <a:t>‹#›</a:t>
            </a:fld>
            <a:endParaRPr kumimoji="1" lang="ja-JP" altLang="en-US"/>
          </a:p>
        </p:txBody>
      </p:sp>
    </p:spTree>
    <p:extLst>
      <p:ext uri="{BB962C8B-B14F-4D97-AF65-F5344CB8AC3E}">
        <p14:creationId xmlns:p14="http://schemas.microsoft.com/office/powerpoint/2010/main" val="1622105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6939BF69-62C1-4014-A6F9-E9D3D6DF4F6B}" type="datetimeFigureOut">
              <a:rPr kumimoji="1" lang="ja-JP" altLang="en-US" smtClean="0"/>
              <a:t>2026/9/24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824F004A-49D5-4083-B092-D06E729AC6B7}" type="slidenum">
              <a:rPr kumimoji="1" lang="ja-JP" altLang="en-US" smtClean="0"/>
              <a:t>‹#›</a:t>
            </a:fld>
            <a:endParaRPr kumimoji="1" lang="ja-JP" altLang="en-US"/>
          </a:p>
        </p:txBody>
      </p:sp>
    </p:spTree>
    <p:extLst>
      <p:ext uri="{BB962C8B-B14F-4D97-AF65-F5344CB8AC3E}">
        <p14:creationId xmlns:p14="http://schemas.microsoft.com/office/powerpoint/2010/main" val="1366095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39BF69-62C1-4014-A6F9-E9D3D6DF4F6B}" type="datetimeFigureOut">
              <a:rPr kumimoji="1" lang="ja-JP" altLang="en-US" smtClean="0"/>
              <a:t>2026/9/24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824F004A-49D5-4083-B092-D06E729AC6B7}" type="slidenum">
              <a:rPr kumimoji="1" lang="ja-JP" altLang="en-US" smtClean="0"/>
              <a:t>‹#›</a:t>
            </a:fld>
            <a:endParaRPr kumimoji="1" lang="ja-JP" altLang="en-US"/>
          </a:p>
        </p:txBody>
      </p:sp>
    </p:spTree>
    <p:extLst>
      <p:ext uri="{BB962C8B-B14F-4D97-AF65-F5344CB8AC3E}">
        <p14:creationId xmlns:p14="http://schemas.microsoft.com/office/powerpoint/2010/main" val="2367088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6939BF69-62C1-4014-A6F9-E9D3D6DF4F6B}" type="datetimeFigureOut">
              <a:rPr kumimoji="1" lang="ja-JP" altLang="en-US" smtClean="0"/>
              <a:t>2026/9/24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24F004A-49D5-4083-B092-D06E729AC6B7}" type="slidenum">
              <a:rPr kumimoji="1" lang="ja-JP" altLang="en-US" smtClean="0"/>
              <a:t>‹#›</a:t>
            </a:fld>
            <a:endParaRPr kumimoji="1" lang="ja-JP" altLang="en-US"/>
          </a:p>
        </p:txBody>
      </p:sp>
    </p:spTree>
    <p:extLst>
      <p:ext uri="{BB962C8B-B14F-4D97-AF65-F5344CB8AC3E}">
        <p14:creationId xmlns:p14="http://schemas.microsoft.com/office/powerpoint/2010/main" val="18335145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755425"/>
            <a:ext cx="3471863" cy="86642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6939BF69-62C1-4014-A6F9-E9D3D6DF4F6B}" type="datetimeFigureOut">
              <a:rPr kumimoji="1" lang="ja-JP" altLang="en-US" smtClean="0"/>
              <a:t>2026/9/24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24F004A-49D5-4083-B092-D06E729AC6B7}" type="slidenum">
              <a:rPr kumimoji="1" lang="ja-JP" altLang="en-US" smtClean="0"/>
              <a:t>‹#›</a:t>
            </a:fld>
            <a:endParaRPr kumimoji="1" lang="ja-JP" altLang="en-US"/>
          </a:p>
        </p:txBody>
      </p:sp>
    </p:spTree>
    <p:extLst>
      <p:ext uri="{BB962C8B-B14F-4D97-AF65-F5344CB8AC3E}">
        <p14:creationId xmlns:p14="http://schemas.microsoft.com/office/powerpoint/2010/main" val="627286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939BF69-62C1-4014-A6F9-E9D3D6DF4F6B}" type="datetimeFigureOut">
              <a:rPr kumimoji="1" lang="ja-JP" altLang="en-US" smtClean="0"/>
              <a:t>2026/9/24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24F004A-49D5-4083-B092-D06E729AC6B7}" type="slidenum">
              <a:rPr kumimoji="1" lang="ja-JP" altLang="en-US" smtClean="0"/>
              <a:t>‹#›</a:t>
            </a:fld>
            <a:endParaRPr kumimoji="1" lang="ja-JP" altLang="en-US"/>
          </a:p>
        </p:txBody>
      </p:sp>
    </p:spTree>
    <p:extLst>
      <p:ext uri="{BB962C8B-B14F-4D97-AF65-F5344CB8AC3E}">
        <p14:creationId xmlns:p14="http://schemas.microsoft.com/office/powerpoint/2010/main" val="35683347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939BF69-62C1-4014-A6F9-E9D3D6DF4F6B}" type="datetimeFigureOut">
              <a:rPr kumimoji="1" lang="ja-JP" altLang="en-US" smtClean="0"/>
              <a:t>2026/9/24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24F004A-49D5-4083-B092-D06E729AC6B7}" type="slidenum">
              <a:rPr kumimoji="1" lang="ja-JP" altLang="en-US" smtClean="0"/>
              <a:t>‹#›</a:t>
            </a:fld>
            <a:endParaRPr kumimoji="1" lang="ja-JP" altLang="en-US"/>
          </a:p>
        </p:txBody>
      </p:sp>
    </p:spTree>
    <p:extLst>
      <p:ext uri="{BB962C8B-B14F-4D97-AF65-F5344CB8AC3E}">
        <p14:creationId xmlns:p14="http://schemas.microsoft.com/office/powerpoint/2010/main" val="1724499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11300181"/>
            <a:ext cx="1543050" cy="649111"/>
          </a:xfrm>
          <a:prstGeom prst="rect">
            <a:avLst/>
          </a:prstGeom>
        </p:spPr>
        <p:txBody>
          <a:bodyPr vert="horz" lIns="91440" tIns="45720" rIns="91440" bIns="45720" rtlCol="0" anchor="ctr"/>
          <a:lstStyle>
            <a:lvl1pPr algn="l">
              <a:defRPr sz="900">
                <a:solidFill>
                  <a:schemeClr val="tx1">
                    <a:tint val="82000"/>
                  </a:schemeClr>
                </a:solidFill>
              </a:defRPr>
            </a:lvl1pPr>
          </a:lstStyle>
          <a:p>
            <a:fld id="{6939BF69-62C1-4014-A6F9-E9D3D6DF4F6B}" type="datetimeFigureOut">
              <a:rPr kumimoji="1" lang="ja-JP" altLang="en-US" smtClean="0"/>
              <a:t>2026/9/24</a:t>
            </a:fld>
            <a:endParaRPr kumimoji="1" lang="ja-JP" altLang="en-US"/>
          </a:p>
        </p:txBody>
      </p:sp>
      <p:sp>
        <p:nvSpPr>
          <p:cNvPr id="5" name="Footer Placeholder 4"/>
          <p:cNvSpPr>
            <a:spLocks noGrp="1"/>
          </p:cNvSpPr>
          <p:nvPr>
            <p:ph type="ftr" sz="quarter" idx="3"/>
          </p:nvPr>
        </p:nvSpPr>
        <p:spPr>
          <a:xfrm>
            <a:off x="2271713" y="11300181"/>
            <a:ext cx="2314575" cy="649111"/>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4843463" y="11300181"/>
            <a:ext cx="1543050" cy="649111"/>
          </a:xfrm>
          <a:prstGeom prst="rect">
            <a:avLst/>
          </a:prstGeom>
        </p:spPr>
        <p:txBody>
          <a:bodyPr vert="horz" lIns="91440" tIns="45720" rIns="91440" bIns="45720" rtlCol="0" anchor="ctr"/>
          <a:lstStyle>
            <a:lvl1pPr algn="r">
              <a:defRPr sz="900">
                <a:solidFill>
                  <a:schemeClr val="tx1">
                    <a:tint val="82000"/>
                  </a:schemeClr>
                </a:solidFill>
              </a:defRPr>
            </a:lvl1pPr>
          </a:lstStyle>
          <a:p>
            <a:fld id="{824F004A-49D5-4083-B092-D06E729AC6B7}" type="slidenum">
              <a:rPr kumimoji="1" lang="ja-JP" altLang="en-US" smtClean="0"/>
              <a:t>‹#›</a:t>
            </a:fld>
            <a:endParaRPr kumimoji="1" lang="ja-JP" altLang="en-US"/>
          </a:p>
        </p:txBody>
      </p:sp>
    </p:spTree>
    <p:extLst>
      <p:ext uri="{BB962C8B-B14F-4D97-AF65-F5344CB8AC3E}">
        <p14:creationId xmlns:p14="http://schemas.microsoft.com/office/powerpoint/2010/main" val="13577154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tmp"/><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6.xml"/><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6.xml"/><Relationship Id="rId5" Type="http://schemas.openxmlformats.org/officeDocument/2006/relationships/image" Target="../media/image13.jpe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6.xml"/><Relationship Id="rId5" Type="http://schemas.openxmlformats.org/officeDocument/2006/relationships/image" Target="../media/image17.jpeg"/><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image" Target="../media/image18.jpeg"/><Relationship Id="rId1" Type="http://schemas.openxmlformats.org/officeDocument/2006/relationships/slideLayout" Target="../slideLayouts/slideLayout6.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6.xml"/><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6.xml"/><Relationship Id="rId4" Type="http://schemas.openxmlformats.org/officeDocument/2006/relationships/image" Target="../media/image29.jpeg"/></Relationships>
</file>

<file path=ppt/slides/_rels/slide1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6.xml"/><Relationship Id="rId4" Type="http://schemas.openxmlformats.org/officeDocument/2006/relationships/image" Target="../media/image3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F835B052-8AE7-D230-62D7-2386632FDB94}"/>
              </a:ext>
            </a:extLst>
          </p:cNvPr>
          <p:cNvSpPr txBox="1"/>
          <p:nvPr/>
        </p:nvSpPr>
        <p:spPr>
          <a:xfrm>
            <a:off x="2645525" y="168041"/>
            <a:ext cx="1566950" cy="646331"/>
          </a:xfrm>
          <a:prstGeom prst="rect">
            <a:avLst/>
          </a:prstGeom>
          <a:noFill/>
        </p:spPr>
        <p:txBody>
          <a:bodyPr wrap="square" rtlCol="0">
            <a:spAutoFit/>
          </a:bodyPr>
          <a:lstStyle/>
          <a:p>
            <a:r>
              <a:rPr kumimoji="1" lang="ja-JP" altLang="en-US" sz="3600" dirty="0"/>
              <a:t>位置図</a:t>
            </a:r>
          </a:p>
        </p:txBody>
      </p:sp>
      <p:pic>
        <p:nvPicPr>
          <p:cNvPr id="4" name="図 3" descr="ダイアグラム&#10;&#10;AI 生成コンテンツは誤りを含む可能性があります。">
            <a:extLst>
              <a:ext uri="{FF2B5EF4-FFF2-40B4-BE49-F238E27FC236}">
                <a16:creationId xmlns:a16="http://schemas.microsoft.com/office/drawing/2014/main" id="{7E2E780A-9912-5B01-2432-0FE5DF1F4E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821" y="1048305"/>
            <a:ext cx="6176357" cy="3274588"/>
          </a:xfrm>
          <a:prstGeom prst="rect">
            <a:avLst/>
          </a:prstGeom>
        </p:spPr>
      </p:pic>
      <p:sp>
        <p:nvSpPr>
          <p:cNvPr id="5" name="楕円 4">
            <a:extLst>
              <a:ext uri="{FF2B5EF4-FFF2-40B4-BE49-F238E27FC236}">
                <a16:creationId xmlns:a16="http://schemas.microsoft.com/office/drawing/2014/main" id="{9ACDB1F8-0996-51B5-8B58-C37E9DFFEB0B}"/>
              </a:ext>
            </a:extLst>
          </p:cNvPr>
          <p:cNvSpPr/>
          <p:nvPr/>
        </p:nvSpPr>
        <p:spPr>
          <a:xfrm>
            <a:off x="5478087" y="3017520"/>
            <a:ext cx="714895" cy="714895"/>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56921D9A-FADF-21CC-CEEB-027D67381EA8}"/>
              </a:ext>
            </a:extLst>
          </p:cNvPr>
          <p:cNvSpPr txBox="1"/>
          <p:nvPr/>
        </p:nvSpPr>
        <p:spPr>
          <a:xfrm>
            <a:off x="2645525" y="4555375"/>
            <a:ext cx="2369128" cy="307777"/>
          </a:xfrm>
          <a:prstGeom prst="rect">
            <a:avLst/>
          </a:prstGeom>
          <a:noFill/>
          <a:ln w="28575">
            <a:solidFill>
              <a:srgbClr val="FF0000"/>
            </a:solidFill>
          </a:ln>
        </p:spPr>
        <p:txBody>
          <a:bodyPr wrap="square" rtlCol="0">
            <a:spAutoFit/>
          </a:bodyPr>
          <a:lstStyle/>
          <a:p>
            <a:r>
              <a:rPr kumimoji="1" lang="ja-JP" altLang="en-US" sz="1400" dirty="0"/>
              <a:t>京都市下京区屋形町７－１</a:t>
            </a:r>
          </a:p>
        </p:txBody>
      </p:sp>
      <p:cxnSp>
        <p:nvCxnSpPr>
          <p:cNvPr id="8" name="直線コネクタ 7">
            <a:extLst>
              <a:ext uri="{FF2B5EF4-FFF2-40B4-BE49-F238E27FC236}">
                <a16:creationId xmlns:a16="http://schemas.microsoft.com/office/drawing/2014/main" id="{D61AA5AD-47AA-1A0C-13DE-F40D28976EAF}"/>
              </a:ext>
            </a:extLst>
          </p:cNvPr>
          <p:cNvCxnSpPr/>
          <p:nvPr/>
        </p:nvCxnSpPr>
        <p:spPr>
          <a:xfrm flipH="1">
            <a:off x="4887884" y="3732415"/>
            <a:ext cx="856211" cy="82296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pic>
        <p:nvPicPr>
          <p:cNvPr id="9" name="図 8" descr="電車, 跡, 屋外, 車 が含まれている画像&#10;&#10;AI 生成コンテンツは誤りを含む可能性があります。">
            <a:extLst>
              <a:ext uri="{FF2B5EF4-FFF2-40B4-BE49-F238E27FC236}">
                <a16:creationId xmlns:a16="http://schemas.microsoft.com/office/drawing/2014/main" id="{2B738870-3EFB-458E-A4F9-5CB69AE48C1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85899" y="5270270"/>
            <a:ext cx="3886200" cy="6208219"/>
          </a:xfrm>
          <a:prstGeom prst="rect">
            <a:avLst/>
          </a:prstGeom>
        </p:spPr>
      </p:pic>
    </p:spTree>
    <p:extLst>
      <p:ext uri="{BB962C8B-B14F-4D97-AF65-F5344CB8AC3E}">
        <p14:creationId xmlns:p14="http://schemas.microsoft.com/office/powerpoint/2010/main" val="2361475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テキスト ボックス 127">
            <a:extLst>
              <a:ext uri="{FF2B5EF4-FFF2-40B4-BE49-F238E27FC236}">
                <a16:creationId xmlns:a16="http://schemas.microsoft.com/office/drawing/2014/main" id="{DAFE3FAC-45B7-08EB-D853-4F9DA5732783}"/>
              </a:ext>
            </a:extLst>
          </p:cNvPr>
          <p:cNvSpPr txBox="1"/>
          <p:nvPr/>
        </p:nvSpPr>
        <p:spPr>
          <a:xfrm>
            <a:off x="1302434" y="6443346"/>
            <a:ext cx="499085" cy="369332"/>
          </a:xfrm>
          <a:prstGeom prst="rect">
            <a:avLst/>
          </a:prstGeom>
          <a:noFill/>
        </p:spPr>
        <p:txBody>
          <a:bodyPr wrap="square" rtlCol="0">
            <a:spAutoFit/>
          </a:bodyPr>
          <a:lstStyle/>
          <a:p>
            <a:r>
              <a:rPr kumimoji="1" lang="en-US" altLang="ja-JP" dirty="0">
                <a:latin typeface="+mn-ea"/>
              </a:rPr>
              <a:t>11</a:t>
            </a:r>
            <a:endParaRPr kumimoji="1" lang="ja-JP" altLang="en-US" dirty="0">
              <a:latin typeface="+mn-ea"/>
            </a:endParaRPr>
          </a:p>
        </p:txBody>
      </p:sp>
      <p:sp>
        <p:nvSpPr>
          <p:cNvPr id="118" name="テキスト ボックス 117">
            <a:extLst>
              <a:ext uri="{FF2B5EF4-FFF2-40B4-BE49-F238E27FC236}">
                <a16:creationId xmlns:a16="http://schemas.microsoft.com/office/drawing/2014/main" id="{9AF7EFB3-B454-611B-F7C1-1D8CD737B46A}"/>
              </a:ext>
            </a:extLst>
          </p:cNvPr>
          <p:cNvSpPr txBox="1"/>
          <p:nvPr/>
        </p:nvSpPr>
        <p:spPr>
          <a:xfrm>
            <a:off x="1319979" y="5726668"/>
            <a:ext cx="463996" cy="369332"/>
          </a:xfrm>
          <a:prstGeom prst="rect">
            <a:avLst/>
          </a:prstGeom>
          <a:noFill/>
        </p:spPr>
        <p:txBody>
          <a:bodyPr wrap="square" rtlCol="0">
            <a:spAutoFit/>
          </a:bodyPr>
          <a:lstStyle/>
          <a:p>
            <a:r>
              <a:rPr kumimoji="1" lang="en-US" altLang="ja-JP" dirty="0">
                <a:latin typeface="+mn-ea"/>
              </a:rPr>
              <a:t>10</a:t>
            </a:r>
            <a:endParaRPr kumimoji="1" lang="ja-JP" altLang="en-US" dirty="0">
              <a:latin typeface="+mn-ea"/>
            </a:endParaRPr>
          </a:p>
        </p:txBody>
      </p:sp>
      <p:pic>
        <p:nvPicPr>
          <p:cNvPr id="3" name="図 2" descr="電車, 跡, 屋外, 車 が含まれている画像&#10;&#10;AI 生成コンテンツは誤りを含む可能性があります。">
            <a:extLst>
              <a:ext uri="{FF2B5EF4-FFF2-40B4-BE49-F238E27FC236}">
                <a16:creationId xmlns:a16="http://schemas.microsoft.com/office/drawing/2014/main" id="{3B3E4FBB-37FE-4BA1-5009-873ADF1022E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87880" y="1431054"/>
            <a:ext cx="4556609" cy="7279200"/>
          </a:xfrm>
          <a:prstGeom prst="rect">
            <a:avLst/>
          </a:prstGeom>
        </p:spPr>
      </p:pic>
      <p:sp>
        <p:nvSpPr>
          <p:cNvPr id="5" name="楕円 4">
            <a:extLst>
              <a:ext uri="{FF2B5EF4-FFF2-40B4-BE49-F238E27FC236}">
                <a16:creationId xmlns:a16="http://schemas.microsoft.com/office/drawing/2014/main" id="{70B09D84-0501-2D7D-1EBB-44D823E27FF7}"/>
              </a:ext>
            </a:extLst>
          </p:cNvPr>
          <p:cNvSpPr/>
          <p:nvPr/>
        </p:nvSpPr>
        <p:spPr>
          <a:xfrm rot="237905">
            <a:off x="2710122" y="3032328"/>
            <a:ext cx="247538" cy="244201"/>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楕円 5">
            <a:extLst>
              <a:ext uri="{FF2B5EF4-FFF2-40B4-BE49-F238E27FC236}">
                <a16:creationId xmlns:a16="http://schemas.microsoft.com/office/drawing/2014/main" id="{A671F2A5-0FF1-4644-1722-5500133EC5DD}"/>
              </a:ext>
            </a:extLst>
          </p:cNvPr>
          <p:cNvSpPr/>
          <p:nvPr/>
        </p:nvSpPr>
        <p:spPr>
          <a:xfrm rot="237905">
            <a:off x="2457623" y="3383672"/>
            <a:ext cx="536390" cy="1413313"/>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8" name="直線コネクタ 7">
            <a:extLst>
              <a:ext uri="{FF2B5EF4-FFF2-40B4-BE49-F238E27FC236}">
                <a16:creationId xmlns:a16="http://schemas.microsoft.com/office/drawing/2014/main" id="{313D3F74-13C0-9784-7750-97F01AB59B1E}"/>
              </a:ext>
            </a:extLst>
          </p:cNvPr>
          <p:cNvCxnSpPr>
            <a:cxnSpLocks/>
          </p:cNvCxnSpPr>
          <p:nvPr/>
        </p:nvCxnSpPr>
        <p:spPr>
          <a:xfrm>
            <a:off x="1731755" y="1670261"/>
            <a:ext cx="1121951" cy="948965"/>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1" name="直線コネクタ 10">
            <a:extLst>
              <a:ext uri="{FF2B5EF4-FFF2-40B4-BE49-F238E27FC236}">
                <a16:creationId xmlns:a16="http://schemas.microsoft.com/office/drawing/2014/main" id="{32C74FDE-D749-95D6-B08C-A3FE7964A7EF}"/>
              </a:ext>
            </a:extLst>
          </p:cNvPr>
          <p:cNvCxnSpPr>
            <a:cxnSpLocks/>
            <a:stCxn id="86" idx="3"/>
          </p:cNvCxnSpPr>
          <p:nvPr/>
        </p:nvCxnSpPr>
        <p:spPr>
          <a:xfrm>
            <a:off x="1720046" y="2367744"/>
            <a:ext cx="1002424" cy="746033"/>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4" name="直線コネクタ 13">
            <a:extLst>
              <a:ext uri="{FF2B5EF4-FFF2-40B4-BE49-F238E27FC236}">
                <a16:creationId xmlns:a16="http://schemas.microsoft.com/office/drawing/2014/main" id="{4136CB8F-6B72-F640-3331-970BABAB9270}"/>
              </a:ext>
            </a:extLst>
          </p:cNvPr>
          <p:cNvCxnSpPr>
            <a:cxnSpLocks/>
            <a:stCxn id="87" idx="3"/>
          </p:cNvCxnSpPr>
          <p:nvPr/>
        </p:nvCxnSpPr>
        <p:spPr>
          <a:xfrm>
            <a:off x="1719249" y="3091781"/>
            <a:ext cx="813981" cy="639272"/>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19" name="テキスト ボックス 18">
            <a:extLst>
              <a:ext uri="{FF2B5EF4-FFF2-40B4-BE49-F238E27FC236}">
                <a16:creationId xmlns:a16="http://schemas.microsoft.com/office/drawing/2014/main" id="{28BC4A51-9812-E1BD-AB22-16A12A3A615D}"/>
              </a:ext>
            </a:extLst>
          </p:cNvPr>
          <p:cNvSpPr txBox="1"/>
          <p:nvPr/>
        </p:nvSpPr>
        <p:spPr>
          <a:xfrm>
            <a:off x="413509" y="546115"/>
            <a:ext cx="6030980" cy="584775"/>
          </a:xfrm>
          <a:prstGeom prst="rect">
            <a:avLst/>
          </a:prstGeom>
          <a:noFill/>
        </p:spPr>
        <p:txBody>
          <a:bodyPr wrap="square" rtlCol="0">
            <a:spAutoFit/>
          </a:bodyPr>
          <a:lstStyle/>
          <a:p>
            <a:r>
              <a:rPr kumimoji="1" lang="ja-JP" altLang="en-US" sz="3200" u="sng" dirty="0"/>
              <a:t>崇仁市営住宅９棟の樹木の状況</a:t>
            </a:r>
          </a:p>
        </p:txBody>
      </p:sp>
      <p:sp>
        <p:nvSpPr>
          <p:cNvPr id="2" name="楕円 1">
            <a:extLst>
              <a:ext uri="{FF2B5EF4-FFF2-40B4-BE49-F238E27FC236}">
                <a16:creationId xmlns:a16="http://schemas.microsoft.com/office/drawing/2014/main" id="{950D831A-CAC7-841F-B6F1-0765E1645D15}"/>
              </a:ext>
            </a:extLst>
          </p:cNvPr>
          <p:cNvSpPr/>
          <p:nvPr/>
        </p:nvSpPr>
        <p:spPr>
          <a:xfrm>
            <a:off x="2844982" y="2587702"/>
            <a:ext cx="197254" cy="188774"/>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楕円 16">
            <a:extLst>
              <a:ext uri="{FF2B5EF4-FFF2-40B4-BE49-F238E27FC236}">
                <a16:creationId xmlns:a16="http://schemas.microsoft.com/office/drawing/2014/main" id="{E47AE271-0D92-BEEE-2A58-D9475D423D22}"/>
              </a:ext>
            </a:extLst>
          </p:cNvPr>
          <p:cNvSpPr/>
          <p:nvPr/>
        </p:nvSpPr>
        <p:spPr>
          <a:xfrm rot="237905">
            <a:off x="2293540" y="6215243"/>
            <a:ext cx="466594" cy="471805"/>
          </a:xfrm>
          <a:prstGeom prst="ellipse">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楕円 19">
            <a:extLst>
              <a:ext uri="{FF2B5EF4-FFF2-40B4-BE49-F238E27FC236}">
                <a16:creationId xmlns:a16="http://schemas.microsoft.com/office/drawing/2014/main" id="{A7FBA891-F080-52A5-ABA8-FCA59F7C1F9B}"/>
              </a:ext>
            </a:extLst>
          </p:cNvPr>
          <p:cNvSpPr/>
          <p:nvPr/>
        </p:nvSpPr>
        <p:spPr>
          <a:xfrm rot="237905">
            <a:off x="2717049" y="6392110"/>
            <a:ext cx="1033960" cy="471805"/>
          </a:xfrm>
          <a:prstGeom prst="ellipse">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楕円 21">
            <a:extLst>
              <a:ext uri="{FF2B5EF4-FFF2-40B4-BE49-F238E27FC236}">
                <a16:creationId xmlns:a16="http://schemas.microsoft.com/office/drawing/2014/main" id="{57788875-240C-9E9E-D5B2-3874AA4411F6}"/>
              </a:ext>
            </a:extLst>
          </p:cNvPr>
          <p:cNvSpPr/>
          <p:nvPr/>
        </p:nvSpPr>
        <p:spPr>
          <a:xfrm rot="237905">
            <a:off x="3038417" y="7008302"/>
            <a:ext cx="222163" cy="224644"/>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楕円 22">
            <a:extLst>
              <a:ext uri="{FF2B5EF4-FFF2-40B4-BE49-F238E27FC236}">
                <a16:creationId xmlns:a16="http://schemas.microsoft.com/office/drawing/2014/main" id="{EF40B31D-1A25-FF45-A940-6714EC84C4B3}"/>
              </a:ext>
            </a:extLst>
          </p:cNvPr>
          <p:cNvSpPr/>
          <p:nvPr/>
        </p:nvSpPr>
        <p:spPr>
          <a:xfrm rot="237905">
            <a:off x="3469867" y="7063761"/>
            <a:ext cx="222163" cy="224644"/>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5" name="楕円 24">
            <a:extLst>
              <a:ext uri="{FF2B5EF4-FFF2-40B4-BE49-F238E27FC236}">
                <a16:creationId xmlns:a16="http://schemas.microsoft.com/office/drawing/2014/main" id="{870E58FE-3CF4-D4CE-865C-87D3226D947C}"/>
              </a:ext>
            </a:extLst>
          </p:cNvPr>
          <p:cNvSpPr/>
          <p:nvPr/>
        </p:nvSpPr>
        <p:spPr>
          <a:xfrm rot="237905">
            <a:off x="4200303" y="7183494"/>
            <a:ext cx="222163" cy="224644"/>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楕円 26">
            <a:extLst>
              <a:ext uri="{FF2B5EF4-FFF2-40B4-BE49-F238E27FC236}">
                <a16:creationId xmlns:a16="http://schemas.microsoft.com/office/drawing/2014/main" id="{496A5509-9617-99D9-9784-E27C4532AA56}"/>
              </a:ext>
            </a:extLst>
          </p:cNvPr>
          <p:cNvSpPr/>
          <p:nvPr/>
        </p:nvSpPr>
        <p:spPr>
          <a:xfrm rot="626247">
            <a:off x="3645677" y="5645361"/>
            <a:ext cx="573281" cy="667224"/>
          </a:xfrm>
          <a:prstGeom prst="ellipse">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0" name="楕円 29">
            <a:extLst>
              <a:ext uri="{FF2B5EF4-FFF2-40B4-BE49-F238E27FC236}">
                <a16:creationId xmlns:a16="http://schemas.microsoft.com/office/drawing/2014/main" id="{C2BAD403-CFF9-75C2-EFFD-8EB68700906D}"/>
              </a:ext>
            </a:extLst>
          </p:cNvPr>
          <p:cNvSpPr/>
          <p:nvPr/>
        </p:nvSpPr>
        <p:spPr>
          <a:xfrm rot="237905">
            <a:off x="3721550" y="3437216"/>
            <a:ext cx="274615" cy="277682"/>
          </a:xfrm>
          <a:prstGeom prst="ellipse">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楕円 32">
            <a:extLst>
              <a:ext uri="{FF2B5EF4-FFF2-40B4-BE49-F238E27FC236}">
                <a16:creationId xmlns:a16="http://schemas.microsoft.com/office/drawing/2014/main" id="{492886A9-90FE-0B0D-110E-F48FEB6D6D09}"/>
              </a:ext>
            </a:extLst>
          </p:cNvPr>
          <p:cNvSpPr/>
          <p:nvPr/>
        </p:nvSpPr>
        <p:spPr>
          <a:xfrm rot="237905">
            <a:off x="3322642" y="3717115"/>
            <a:ext cx="557504" cy="2274963"/>
          </a:xfrm>
          <a:prstGeom prst="ellipse">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楕円 38">
            <a:extLst>
              <a:ext uri="{FF2B5EF4-FFF2-40B4-BE49-F238E27FC236}">
                <a16:creationId xmlns:a16="http://schemas.microsoft.com/office/drawing/2014/main" id="{D2DA98FF-6463-67A8-E96D-75F120FD00D4}"/>
              </a:ext>
            </a:extLst>
          </p:cNvPr>
          <p:cNvSpPr/>
          <p:nvPr/>
        </p:nvSpPr>
        <p:spPr>
          <a:xfrm rot="237905">
            <a:off x="3314961" y="3113749"/>
            <a:ext cx="224348" cy="226854"/>
          </a:xfrm>
          <a:prstGeom prst="ellipse">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0" name="楕円 39">
            <a:extLst>
              <a:ext uri="{FF2B5EF4-FFF2-40B4-BE49-F238E27FC236}">
                <a16:creationId xmlns:a16="http://schemas.microsoft.com/office/drawing/2014/main" id="{A6581116-32F5-7FD9-E6B0-74988DD34538}"/>
              </a:ext>
            </a:extLst>
          </p:cNvPr>
          <p:cNvSpPr/>
          <p:nvPr/>
        </p:nvSpPr>
        <p:spPr>
          <a:xfrm rot="237905">
            <a:off x="2948068" y="3002173"/>
            <a:ext cx="228135" cy="230683"/>
          </a:xfrm>
          <a:prstGeom prst="ellipse">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1" name="直線コネクタ 50">
            <a:extLst>
              <a:ext uri="{FF2B5EF4-FFF2-40B4-BE49-F238E27FC236}">
                <a16:creationId xmlns:a16="http://schemas.microsoft.com/office/drawing/2014/main" id="{8A58DA83-5C4E-EA87-78FC-25740C568A7B}"/>
              </a:ext>
            </a:extLst>
          </p:cNvPr>
          <p:cNvCxnSpPr>
            <a:stCxn id="22" idx="4"/>
          </p:cNvCxnSpPr>
          <p:nvPr/>
        </p:nvCxnSpPr>
        <p:spPr>
          <a:xfrm flipH="1">
            <a:off x="3134338" y="7232677"/>
            <a:ext cx="7394" cy="1640357"/>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52" name="直線コネクタ 51">
            <a:extLst>
              <a:ext uri="{FF2B5EF4-FFF2-40B4-BE49-F238E27FC236}">
                <a16:creationId xmlns:a16="http://schemas.microsoft.com/office/drawing/2014/main" id="{0C34190D-A3FE-863E-0F2B-1B2A9AC554C6}"/>
              </a:ext>
            </a:extLst>
          </p:cNvPr>
          <p:cNvCxnSpPr>
            <a:cxnSpLocks/>
            <a:endCxn id="89" idx="0"/>
          </p:cNvCxnSpPr>
          <p:nvPr/>
        </p:nvCxnSpPr>
        <p:spPr>
          <a:xfrm>
            <a:off x="3571778" y="7295816"/>
            <a:ext cx="125014" cy="1573628"/>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53" name="直線コネクタ 52">
            <a:extLst>
              <a:ext uri="{FF2B5EF4-FFF2-40B4-BE49-F238E27FC236}">
                <a16:creationId xmlns:a16="http://schemas.microsoft.com/office/drawing/2014/main" id="{3F55CC22-E284-8F0F-DA3F-577641225A26}"/>
              </a:ext>
            </a:extLst>
          </p:cNvPr>
          <p:cNvCxnSpPr>
            <a:cxnSpLocks/>
            <a:endCxn id="90" idx="0"/>
          </p:cNvCxnSpPr>
          <p:nvPr/>
        </p:nvCxnSpPr>
        <p:spPr>
          <a:xfrm flipH="1">
            <a:off x="4275455" y="7412459"/>
            <a:ext cx="43323" cy="1456985"/>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60" name="テキスト ボックス 59">
            <a:extLst>
              <a:ext uri="{FF2B5EF4-FFF2-40B4-BE49-F238E27FC236}">
                <a16:creationId xmlns:a16="http://schemas.microsoft.com/office/drawing/2014/main" id="{99FB7874-DE6B-06FB-EB26-60993B9A3C9C}"/>
              </a:ext>
            </a:extLst>
          </p:cNvPr>
          <p:cNvSpPr txBox="1"/>
          <p:nvPr/>
        </p:nvSpPr>
        <p:spPr>
          <a:xfrm>
            <a:off x="1321104" y="1485595"/>
            <a:ext cx="398943" cy="369332"/>
          </a:xfrm>
          <a:prstGeom prst="rect">
            <a:avLst/>
          </a:prstGeom>
          <a:noFill/>
          <a:ln w="19050">
            <a:solidFill>
              <a:srgbClr val="FF0000"/>
            </a:solidFill>
          </a:ln>
        </p:spPr>
        <p:txBody>
          <a:bodyPr wrap="square" rtlCol="0">
            <a:spAutoFit/>
          </a:bodyPr>
          <a:lstStyle/>
          <a:p>
            <a:r>
              <a:rPr kumimoji="1" lang="ja-JP" altLang="en-US" dirty="0"/>
              <a:t>１</a:t>
            </a:r>
          </a:p>
        </p:txBody>
      </p:sp>
      <p:sp>
        <p:nvSpPr>
          <p:cNvPr id="86" name="テキスト ボックス 85">
            <a:extLst>
              <a:ext uri="{FF2B5EF4-FFF2-40B4-BE49-F238E27FC236}">
                <a16:creationId xmlns:a16="http://schemas.microsoft.com/office/drawing/2014/main" id="{832FF49C-4A11-77E0-0895-0D5F26F34322}"/>
              </a:ext>
            </a:extLst>
          </p:cNvPr>
          <p:cNvSpPr txBox="1"/>
          <p:nvPr/>
        </p:nvSpPr>
        <p:spPr>
          <a:xfrm>
            <a:off x="1321103" y="2183078"/>
            <a:ext cx="398943" cy="369332"/>
          </a:xfrm>
          <a:prstGeom prst="rect">
            <a:avLst/>
          </a:prstGeom>
          <a:noFill/>
          <a:ln w="19050">
            <a:solidFill>
              <a:srgbClr val="FF0000"/>
            </a:solidFill>
          </a:ln>
        </p:spPr>
        <p:txBody>
          <a:bodyPr wrap="square" rtlCol="0">
            <a:spAutoFit/>
          </a:bodyPr>
          <a:lstStyle/>
          <a:p>
            <a:r>
              <a:rPr kumimoji="1" lang="ja-JP" altLang="en-US" dirty="0"/>
              <a:t>２</a:t>
            </a:r>
          </a:p>
        </p:txBody>
      </p:sp>
      <p:sp>
        <p:nvSpPr>
          <p:cNvPr id="87" name="テキスト ボックス 86">
            <a:extLst>
              <a:ext uri="{FF2B5EF4-FFF2-40B4-BE49-F238E27FC236}">
                <a16:creationId xmlns:a16="http://schemas.microsoft.com/office/drawing/2014/main" id="{7EC32F36-0494-3BB7-3AB5-4B0F3C1D0754}"/>
              </a:ext>
            </a:extLst>
          </p:cNvPr>
          <p:cNvSpPr txBox="1"/>
          <p:nvPr/>
        </p:nvSpPr>
        <p:spPr>
          <a:xfrm>
            <a:off x="1320306" y="2907115"/>
            <a:ext cx="398943" cy="369332"/>
          </a:xfrm>
          <a:prstGeom prst="rect">
            <a:avLst/>
          </a:prstGeom>
          <a:noFill/>
          <a:ln w="19050">
            <a:solidFill>
              <a:srgbClr val="FF0000"/>
            </a:solidFill>
          </a:ln>
        </p:spPr>
        <p:txBody>
          <a:bodyPr wrap="square" rtlCol="0">
            <a:spAutoFit/>
          </a:bodyPr>
          <a:lstStyle/>
          <a:p>
            <a:r>
              <a:rPr kumimoji="1" lang="ja-JP" altLang="en-US" dirty="0"/>
              <a:t>３</a:t>
            </a:r>
          </a:p>
        </p:txBody>
      </p:sp>
      <p:sp>
        <p:nvSpPr>
          <p:cNvPr id="88" name="テキスト ボックス 87">
            <a:extLst>
              <a:ext uri="{FF2B5EF4-FFF2-40B4-BE49-F238E27FC236}">
                <a16:creationId xmlns:a16="http://schemas.microsoft.com/office/drawing/2014/main" id="{5ECCAB61-2C40-E8B0-4AF5-43A9119A75FF}"/>
              </a:ext>
            </a:extLst>
          </p:cNvPr>
          <p:cNvSpPr txBox="1"/>
          <p:nvPr/>
        </p:nvSpPr>
        <p:spPr>
          <a:xfrm>
            <a:off x="2918657" y="8873465"/>
            <a:ext cx="398943" cy="369332"/>
          </a:xfrm>
          <a:prstGeom prst="rect">
            <a:avLst/>
          </a:prstGeom>
          <a:noFill/>
          <a:ln w="19050">
            <a:solidFill>
              <a:srgbClr val="FF0000"/>
            </a:solidFill>
          </a:ln>
        </p:spPr>
        <p:txBody>
          <a:bodyPr wrap="square" rtlCol="0">
            <a:spAutoFit/>
          </a:bodyPr>
          <a:lstStyle/>
          <a:p>
            <a:r>
              <a:rPr kumimoji="1" lang="ja-JP" altLang="en-US" dirty="0"/>
              <a:t>４</a:t>
            </a:r>
          </a:p>
        </p:txBody>
      </p:sp>
      <p:sp>
        <p:nvSpPr>
          <p:cNvPr id="89" name="テキスト ボックス 88">
            <a:extLst>
              <a:ext uri="{FF2B5EF4-FFF2-40B4-BE49-F238E27FC236}">
                <a16:creationId xmlns:a16="http://schemas.microsoft.com/office/drawing/2014/main" id="{1ECB9B81-BC48-63EF-37AD-4629D071E665}"/>
              </a:ext>
            </a:extLst>
          </p:cNvPr>
          <p:cNvSpPr txBox="1"/>
          <p:nvPr/>
        </p:nvSpPr>
        <p:spPr>
          <a:xfrm>
            <a:off x="3497320" y="8869444"/>
            <a:ext cx="398943" cy="369332"/>
          </a:xfrm>
          <a:prstGeom prst="rect">
            <a:avLst/>
          </a:prstGeom>
          <a:noFill/>
          <a:ln w="19050">
            <a:solidFill>
              <a:srgbClr val="FF0000"/>
            </a:solidFill>
          </a:ln>
        </p:spPr>
        <p:txBody>
          <a:bodyPr wrap="square" rtlCol="0">
            <a:spAutoFit/>
          </a:bodyPr>
          <a:lstStyle/>
          <a:p>
            <a:r>
              <a:rPr kumimoji="1" lang="ja-JP" altLang="en-US" dirty="0"/>
              <a:t>５</a:t>
            </a:r>
          </a:p>
        </p:txBody>
      </p:sp>
      <p:sp>
        <p:nvSpPr>
          <p:cNvPr id="90" name="テキスト ボックス 89">
            <a:extLst>
              <a:ext uri="{FF2B5EF4-FFF2-40B4-BE49-F238E27FC236}">
                <a16:creationId xmlns:a16="http://schemas.microsoft.com/office/drawing/2014/main" id="{A98644B4-1C9B-B1C7-9E9C-ACF169DB1302}"/>
              </a:ext>
            </a:extLst>
          </p:cNvPr>
          <p:cNvSpPr txBox="1"/>
          <p:nvPr/>
        </p:nvSpPr>
        <p:spPr>
          <a:xfrm>
            <a:off x="4075983" y="8869444"/>
            <a:ext cx="398943" cy="369332"/>
          </a:xfrm>
          <a:prstGeom prst="rect">
            <a:avLst/>
          </a:prstGeom>
          <a:noFill/>
          <a:ln w="19050">
            <a:solidFill>
              <a:srgbClr val="FF0000"/>
            </a:solidFill>
          </a:ln>
        </p:spPr>
        <p:txBody>
          <a:bodyPr wrap="square" rtlCol="0">
            <a:spAutoFit/>
          </a:bodyPr>
          <a:lstStyle/>
          <a:p>
            <a:r>
              <a:rPr kumimoji="1" lang="ja-JP" altLang="en-US" dirty="0"/>
              <a:t>６</a:t>
            </a:r>
          </a:p>
        </p:txBody>
      </p:sp>
      <p:sp>
        <p:nvSpPr>
          <p:cNvPr id="95" name="テキスト ボックス 94">
            <a:extLst>
              <a:ext uri="{FF2B5EF4-FFF2-40B4-BE49-F238E27FC236}">
                <a16:creationId xmlns:a16="http://schemas.microsoft.com/office/drawing/2014/main" id="{8FD693B3-1245-15C7-12B2-2CA2C0420111}"/>
              </a:ext>
            </a:extLst>
          </p:cNvPr>
          <p:cNvSpPr txBox="1"/>
          <p:nvPr/>
        </p:nvSpPr>
        <p:spPr>
          <a:xfrm>
            <a:off x="1317293" y="3605590"/>
            <a:ext cx="398943" cy="369332"/>
          </a:xfrm>
          <a:prstGeom prst="rect">
            <a:avLst/>
          </a:prstGeom>
          <a:noFill/>
          <a:ln w="19050">
            <a:solidFill>
              <a:srgbClr val="00B0F0"/>
            </a:solidFill>
          </a:ln>
        </p:spPr>
        <p:txBody>
          <a:bodyPr wrap="square" rtlCol="0">
            <a:spAutoFit/>
          </a:bodyPr>
          <a:lstStyle/>
          <a:p>
            <a:r>
              <a:rPr kumimoji="1" lang="ja-JP" altLang="en-US" dirty="0"/>
              <a:t>７</a:t>
            </a:r>
          </a:p>
        </p:txBody>
      </p:sp>
      <p:sp>
        <p:nvSpPr>
          <p:cNvPr id="96" name="テキスト ボックス 95">
            <a:extLst>
              <a:ext uri="{FF2B5EF4-FFF2-40B4-BE49-F238E27FC236}">
                <a16:creationId xmlns:a16="http://schemas.microsoft.com/office/drawing/2014/main" id="{FA241E14-864A-5967-F4D6-F6DE199DA9B1}"/>
              </a:ext>
            </a:extLst>
          </p:cNvPr>
          <p:cNvSpPr txBox="1"/>
          <p:nvPr/>
        </p:nvSpPr>
        <p:spPr>
          <a:xfrm>
            <a:off x="1317292" y="4289795"/>
            <a:ext cx="398943" cy="369332"/>
          </a:xfrm>
          <a:prstGeom prst="rect">
            <a:avLst/>
          </a:prstGeom>
          <a:noFill/>
          <a:ln w="19050">
            <a:solidFill>
              <a:srgbClr val="00B0F0"/>
            </a:solidFill>
          </a:ln>
        </p:spPr>
        <p:txBody>
          <a:bodyPr wrap="square" rtlCol="0">
            <a:spAutoFit/>
          </a:bodyPr>
          <a:lstStyle/>
          <a:p>
            <a:r>
              <a:rPr kumimoji="1" lang="ja-JP" altLang="en-US" dirty="0"/>
              <a:t>８</a:t>
            </a:r>
          </a:p>
        </p:txBody>
      </p:sp>
      <p:sp>
        <p:nvSpPr>
          <p:cNvPr id="97" name="テキスト ボックス 96">
            <a:extLst>
              <a:ext uri="{FF2B5EF4-FFF2-40B4-BE49-F238E27FC236}">
                <a16:creationId xmlns:a16="http://schemas.microsoft.com/office/drawing/2014/main" id="{1487FD4D-958D-0EBF-4C3B-A4D704445C0B}"/>
              </a:ext>
            </a:extLst>
          </p:cNvPr>
          <p:cNvSpPr txBox="1"/>
          <p:nvPr/>
        </p:nvSpPr>
        <p:spPr>
          <a:xfrm>
            <a:off x="1326084" y="5032395"/>
            <a:ext cx="398943" cy="369332"/>
          </a:xfrm>
          <a:prstGeom prst="rect">
            <a:avLst/>
          </a:prstGeom>
          <a:noFill/>
          <a:ln w="19050">
            <a:solidFill>
              <a:srgbClr val="00B0F0"/>
            </a:solidFill>
          </a:ln>
        </p:spPr>
        <p:txBody>
          <a:bodyPr wrap="square" rtlCol="0">
            <a:spAutoFit/>
          </a:bodyPr>
          <a:lstStyle/>
          <a:p>
            <a:r>
              <a:rPr kumimoji="1" lang="ja-JP" altLang="en-US" dirty="0"/>
              <a:t>９</a:t>
            </a:r>
          </a:p>
        </p:txBody>
      </p:sp>
      <p:sp>
        <p:nvSpPr>
          <p:cNvPr id="109" name="テキスト ボックス 108">
            <a:extLst>
              <a:ext uri="{FF2B5EF4-FFF2-40B4-BE49-F238E27FC236}">
                <a16:creationId xmlns:a16="http://schemas.microsoft.com/office/drawing/2014/main" id="{6AD2BDEE-90D6-796D-79F8-78B4ADBD90FB}"/>
              </a:ext>
            </a:extLst>
          </p:cNvPr>
          <p:cNvSpPr txBox="1"/>
          <p:nvPr/>
        </p:nvSpPr>
        <p:spPr>
          <a:xfrm>
            <a:off x="1326084" y="5726668"/>
            <a:ext cx="398943" cy="369332"/>
          </a:xfrm>
          <a:prstGeom prst="rect">
            <a:avLst/>
          </a:prstGeom>
          <a:noFill/>
          <a:ln w="19050">
            <a:solidFill>
              <a:srgbClr val="00B0F0"/>
            </a:solidFill>
          </a:ln>
        </p:spPr>
        <p:txBody>
          <a:bodyPr wrap="square" rtlCol="0">
            <a:spAutoFit/>
          </a:bodyPr>
          <a:lstStyle/>
          <a:p>
            <a:endParaRPr kumimoji="1" lang="ja-JP" altLang="en-US" dirty="0"/>
          </a:p>
        </p:txBody>
      </p:sp>
      <p:cxnSp>
        <p:nvCxnSpPr>
          <p:cNvPr id="110" name="直線コネクタ 109">
            <a:extLst>
              <a:ext uri="{FF2B5EF4-FFF2-40B4-BE49-F238E27FC236}">
                <a16:creationId xmlns:a16="http://schemas.microsoft.com/office/drawing/2014/main" id="{AFEDDC80-1B6C-D723-4917-B05366058E57}"/>
              </a:ext>
            </a:extLst>
          </p:cNvPr>
          <p:cNvCxnSpPr>
            <a:cxnSpLocks/>
            <a:stCxn id="95" idx="3"/>
            <a:endCxn id="40" idx="3"/>
          </p:cNvCxnSpPr>
          <p:nvPr/>
        </p:nvCxnSpPr>
        <p:spPr>
          <a:xfrm flipV="1">
            <a:off x="1716236" y="3193300"/>
            <a:ext cx="1259795" cy="596956"/>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cxnSp>
        <p:nvCxnSpPr>
          <p:cNvPr id="113" name="直線コネクタ 112">
            <a:extLst>
              <a:ext uri="{FF2B5EF4-FFF2-40B4-BE49-F238E27FC236}">
                <a16:creationId xmlns:a16="http://schemas.microsoft.com/office/drawing/2014/main" id="{8CB81860-1ADD-56B4-08BF-A1EA567518B3}"/>
              </a:ext>
            </a:extLst>
          </p:cNvPr>
          <p:cNvCxnSpPr>
            <a:cxnSpLocks/>
            <a:stCxn id="96" idx="3"/>
          </p:cNvCxnSpPr>
          <p:nvPr/>
        </p:nvCxnSpPr>
        <p:spPr>
          <a:xfrm flipV="1">
            <a:off x="1716235" y="3293300"/>
            <a:ext cx="1635900" cy="1181161"/>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cxnSp>
        <p:nvCxnSpPr>
          <p:cNvPr id="115" name="直線コネクタ 114">
            <a:extLst>
              <a:ext uri="{FF2B5EF4-FFF2-40B4-BE49-F238E27FC236}">
                <a16:creationId xmlns:a16="http://schemas.microsoft.com/office/drawing/2014/main" id="{5E054C2D-3B96-726F-AF00-FBEB915C9397}"/>
              </a:ext>
            </a:extLst>
          </p:cNvPr>
          <p:cNvCxnSpPr>
            <a:cxnSpLocks/>
            <a:stCxn id="97" idx="3"/>
            <a:endCxn id="30" idx="3"/>
          </p:cNvCxnSpPr>
          <p:nvPr/>
        </p:nvCxnSpPr>
        <p:spPr>
          <a:xfrm flipV="1">
            <a:off x="1725027" y="3667283"/>
            <a:ext cx="2030183" cy="1549778"/>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cxnSp>
        <p:nvCxnSpPr>
          <p:cNvPr id="119" name="直線コネクタ 118">
            <a:extLst>
              <a:ext uri="{FF2B5EF4-FFF2-40B4-BE49-F238E27FC236}">
                <a16:creationId xmlns:a16="http://schemas.microsoft.com/office/drawing/2014/main" id="{F57838D7-72B0-4B14-9474-C4B286DD58F7}"/>
              </a:ext>
            </a:extLst>
          </p:cNvPr>
          <p:cNvCxnSpPr>
            <a:cxnSpLocks/>
            <a:stCxn id="109" idx="3"/>
          </p:cNvCxnSpPr>
          <p:nvPr/>
        </p:nvCxnSpPr>
        <p:spPr>
          <a:xfrm flipV="1">
            <a:off x="1725027" y="5044105"/>
            <a:ext cx="1569841" cy="867229"/>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sp>
        <p:nvSpPr>
          <p:cNvPr id="127" name="テキスト ボックス 126">
            <a:extLst>
              <a:ext uri="{FF2B5EF4-FFF2-40B4-BE49-F238E27FC236}">
                <a16:creationId xmlns:a16="http://schemas.microsoft.com/office/drawing/2014/main" id="{07D27029-2F72-6FEE-9BB1-6034C0F1A530}"/>
              </a:ext>
            </a:extLst>
          </p:cNvPr>
          <p:cNvSpPr txBox="1"/>
          <p:nvPr/>
        </p:nvSpPr>
        <p:spPr>
          <a:xfrm>
            <a:off x="1333427" y="6420941"/>
            <a:ext cx="398943" cy="369332"/>
          </a:xfrm>
          <a:prstGeom prst="rect">
            <a:avLst/>
          </a:prstGeom>
          <a:noFill/>
          <a:ln w="19050">
            <a:solidFill>
              <a:srgbClr val="00B0F0"/>
            </a:solidFill>
          </a:ln>
        </p:spPr>
        <p:txBody>
          <a:bodyPr wrap="square" rtlCol="0">
            <a:spAutoFit/>
          </a:bodyPr>
          <a:lstStyle/>
          <a:p>
            <a:endParaRPr kumimoji="1" lang="ja-JP" altLang="en-US" dirty="0"/>
          </a:p>
        </p:txBody>
      </p:sp>
      <p:cxnSp>
        <p:nvCxnSpPr>
          <p:cNvPr id="129" name="直線コネクタ 128">
            <a:extLst>
              <a:ext uri="{FF2B5EF4-FFF2-40B4-BE49-F238E27FC236}">
                <a16:creationId xmlns:a16="http://schemas.microsoft.com/office/drawing/2014/main" id="{6196DBE0-AD5F-084E-A12D-CBD40EAE4736}"/>
              </a:ext>
            </a:extLst>
          </p:cNvPr>
          <p:cNvCxnSpPr>
            <a:cxnSpLocks/>
            <a:stCxn id="127" idx="3"/>
            <a:endCxn id="17" idx="2"/>
          </p:cNvCxnSpPr>
          <p:nvPr/>
        </p:nvCxnSpPr>
        <p:spPr>
          <a:xfrm flipV="1">
            <a:off x="1732370" y="6435014"/>
            <a:ext cx="561728" cy="170593"/>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sp>
        <p:nvSpPr>
          <p:cNvPr id="132" name="テキスト ボックス 131">
            <a:extLst>
              <a:ext uri="{FF2B5EF4-FFF2-40B4-BE49-F238E27FC236}">
                <a16:creationId xmlns:a16="http://schemas.microsoft.com/office/drawing/2014/main" id="{F23CF25C-8AE3-40C5-DB59-7F2172E1CAD5}"/>
              </a:ext>
            </a:extLst>
          </p:cNvPr>
          <p:cNvSpPr txBox="1"/>
          <p:nvPr/>
        </p:nvSpPr>
        <p:spPr>
          <a:xfrm>
            <a:off x="2533230" y="9454315"/>
            <a:ext cx="398943" cy="369332"/>
          </a:xfrm>
          <a:prstGeom prst="rect">
            <a:avLst/>
          </a:prstGeom>
          <a:noFill/>
          <a:ln w="19050">
            <a:solidFill>
              <a:srgbClr val="00B0F0"/>
            </a:solidFill>
          </a:ln>
        </p:spPr>
        <p:txBody>
          <a:bodyPr wrap="square" rtlCol="0">
            <a:spAutoFit/>
          </a:bodyPr>
          <a:lstStyle/>
          <a:p>
            <a:endParaRPr kumimoji="1" lang="ja-JP" altLang="en-US" dirty="0"/>
          </a:p>
        </p:txBody>
      </p:sp>
      <p:sp>
        <p:nvSpPr>
          <p:cNvPr id="135" name="テキスト ボックス 134">
            <a:extLst>
              <a:ext uri="{FF2B5EF4-FFF2-40B4-BE49-F238E27FC236}">
                <a16:creationId xmlns:a16="http://schemas.microsoft.com/office/drawing/2014/main" id="{C036DEB1-373B-8FD7-2E00-29DFD92E5817}"/>
              </a:ext>
            </a:extLst>
          </p:cNvPr>
          <p:cNvSpPr txBox="1"/>
          <p:nvPr/>
        </p:nvSpPr>
        <p:spPr>
          <a:xfrm>
            <a:off x="4364989" y="9454315"/>
            <a:ext cx="398943" cy="369332"/>
          </a:xfrm>
          <a:prstGeom prst="rect">
            <a:avLst/>
          </a:prstGeom>
          <a:noFill/>
          <a:ln w="19050">
            <a:solidFill>
              <a:srgbClr val="00B0F0"/>
            </a:solidFill>
          </a:ln>
        </p:spPr>
        <p:txBody>
          <a:bodyPr wrap="square" rtlCol="0">
            <a:spAutoFit/>
          </a:bodyPr>
          <a:lstStyle/>
          <a:p>
            <a:endParaRPr kumimoji="1" lang="ja-JP" altLang="en-US" dirty="0"/>
          </a:p>
        </p:txBody>
      </p:sp>
      <p:cxnSp>
        <p:nvCxnSpPr>
          <p:cNvPr id="138" name="直線コネクタ 137">
            <a:extLst>
              <a:ext uri="{FF2B5EF4-FFF2-40B4-BE49-F238E27FC236}">
                <a16:creationId xmlns:a16="http://schemas.microsoft.com/office/drawing/2014/main" id="{8FECAB29-5DC0-E12F-62F6-B45CBA1B336F}"/>
              </a:ext>
            </a:extLst>
          </p:cNvPr>
          <p:cNvCxnSpPr>
            <a:cxnSpLocks/>
            <a:stCxn id="132" idx="0"/>
            <a:endCxn id="27" idx="4"/>
          </p:cNvCxnSpPr>
          <p:nvPr/>
        </p:nvCxnSpPr>
        <p:spPr>
          <a:xfrm flipV="1">
            <a:off x="2732702" y="6307065"/>
            <a:ext cx="1139178" cy="3147250"/>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cxnSp>
        <p:nvCxnSpPr>
          <p:cNvPr id="148" name="直線コネクタ 147">
            <a:extLst>
              <a:ext uri="{FF2B5EF4-FFF2-40B4-BE49-F238E27FC236}">
                <a16:creationId xmlns:a16="http://schemas.microsoft.com/office/drawing/2014/main" id="{34C0DCFC-406D-C5F2-5937-309428FEF2EA}"/>
              </a:ext>
            </a:extLst>
          </p:cNvPr>
          <p:cNvCxnSpPr>
            <a:cxnSpLocks/>
            <a:stCxn id="135" idx="0"/>
          </p:cNvCxnSpPr>
          <p:nvPr/>
        </p:nvCxnSpPr>
        <p:spPr>
          <a:xfrm flipV="1">
            <a:off x="4564461" y="6702616"/>
            <a:ext cx="0" cy="2751699"/>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sp>
        <p:nvSpPr>
          <p:cNvPr id="156" name="テキスト ボックス 155">
            <a:extLst>
              <a:ext uri="{FF2B5EF4-FFF2-40B4-BE49-F238E27FC236}">
                <a16:creationId xmlns:a16="http://schemas.microsoft.com/office/drawing/2014/main" id="{C834D944-631F-865A-A2E6-81CB3088940E}"/>
              </a:ext>
            </a:extLst>
          </p:cNvPr>
          <p:cNvSpPr txBox="1"/>
          <p:nvPr/>
        </p:nvSpPr>
        <p:spPr>
          <a:xfrm>
            <a:off x="1924413" y="9454315"/>
            <a:ext cx="398943" cy="369332"/>
          </a:xfrm>
          <a:prstGeom prst="rect">
            <a:avLst/>
          </a:prstGeom>
          <a:noFill/>
          <a:ln w="19050">
            <a:solidFill>
              <a:srgbClr val="00B0F0"/>
            </a:solidFill>
          </a:ln>
        </p:spPr>
        <p:txBody>
          <a:bodyPr wrap="square" rtlCol="0">
            <a:spAutoFit/>
          </a:bodyPr>
          <a:lstStyle/>
          <a:p>
            <a:endParaRPr kumimoji="1" lang="ja-JP" altLang="en-US" dirty="0"/>
          </a:p>
        </p:txBody>
      </p:sp>
      <p:cxnSp>
        <p:nvCxnSpPr>
          <p:cNvPr id="157" name="直線コネクタ 156">
            <a:extLst>
              <a:ext uri="{FF2B5EF4-FFF2-40B4-BE49-F238E27FC236}">
                <a16:creationId xmlns:a16="http://schemas.microsoft.com/office/drawing/2014/main" id="{F4D6811A-0AD9-F44B-BFAA-8AAB96E1EAC1}"/>
              </a:ext>
            </a:extLst>
          </p:cNvPr>
          <p:cNvCxnSpPr>
            <a:cxnSpLocks/>
            <a:stCxn id="156" idx="0"/>
            <a:endCxn id="20" idx="3"/>
          </p:cNvCxnSpPr>
          <p:nvPr/>
        </p:nvCxnSpPr>
        <p:spPr>
          <a:xfrm flipV="1">
            <a:off x="2123885" y="6769144"/>
            <a:ext cx="733924" cy="2685171"/>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sp>
        <p:nvSpPr>
          <p:cNvPr id="161" name="テキスト ボックス 160">
            <a:extLst>
              <a:ext uri="{FF2B5EF4-FFF2-40B4-BE49-F238E27FC236}">
                <a16:creationId xmlns:a16="http://schemas.microsoft.com/office/drawing/2014/main" id="{A68D1840-35BB-E5C8-AEB4-08104245736D}"/>
              </a:ext>
            </a:extLst>
          </p:cNvPr>
          <p:cNvSpPr txBox="1"/>
          <p:nvPr/>
        </p:nvSpPr>
        <p:spPr>
          <a:xfrm>
            <a:off x="1924413" y="9460930"/>
            <a:ext cx="463996" cy="369332"/>
          </a:xfrm>
          <a:prstGeom prst="rect">
            <a:avLst/>
          </a:prstGeom>
          <a:noFill/>
        </p:spPr>
        <p:txBody>
          <a:bodyPr wrap="square" rtlCol="0">
            <a:spAutoFit/>
          </a:bodyPr>
          <a:lstStyle/>
          <a:p>
            <a:r>
              <a:rPr kumimoji="1" lang="en-US" altLang="ja-JP" dirty="0">
                <a:latin typeface="+mn-ea"/>
              </a:rPr>
              <a:t>12</a:t>
            </a:r>
            <a:endParaRPr kumimoji="1" lang="ja-JP" altLang="en-US" dirty="0">
              <a:latin typeface="+mn-ea"/>
            </a:endParaRPr>
          </a:p>
        </p:txBody>
      </p:sp>
      <p:sp>
        <p:nvSpPr>
          <p:cNvPr id="162" name="テキスト ボックス 161">
            <a:extLst>
              <a:ext uri="{FF2B5EF4-FFF2-40B4-BE49-F238E27FC236}">
                <a16:creationId xmlns:a16="http://schemas.microsoft.com/office/drawing/2014/main" id="{75735985-D45A-7EE0-9FBC-1A4CF2AE8481}"/>
              </a:ext>
            </a:extLst>
          </p:cNvPr>
          <p:cNvSpPr txBox="1"/>
          <p:nvPr/>
        </p:nvSpPr>
        <p:spPr>
          <a:xfrm>
            <a:off x="2517559" y="9468007"/>
            <a:ext cx="463996" cy="369332"/>
          </a:xfrm>
          <a:prstGeom prst="rect">
            <a:avLst/>
          </a:prstGeom>
          <a:noFill/>
        </p:spPr>
        <p:txBody>
          <a:bodyPr wrap="square" rtlCol="0">
            <a:spAutoFit/>
          </a:bodyPr>
          <a:lstStyle/>
          <a:p>
            <a:r>
              <a:rPr kumimoji="1" lang="en-US" altLang="ja-JP" dirty="0">
                <a:latin typeface="+mn-ea"/>
              </a:rPr>
              <a:t>13</a:t>
            </a:r>
            <a:endParaRPr kumimoji="1" lang="ja-JP" altLang="en-US" dirty="0">
              <a:latin typeface="+mn-ea"/>
            </a:endParaRPr>
          </a:p>
        </p:txBody>
      </p:sp>
      <p:sp>
        <p:nvSpPr>
          <p:cNvPr id="163" name="テキスト ボックス 162">
            <a:extLst>
              <a:ext uri="{FF2B5EF4-FFF2-40B4-BE49-F238E27FC236}">
                <a16:creationId xmlns:a16="http://schemas.microsoft.com/office/drawing/2014/main" id="{80545DAC-8858-DDF4-0B56-20A9458F15E5}"/>
              </a:ext>
            </a:extLst>
          </p:cNvPr>
          <p:cNvSpPr txBox="1"/>
          <p:nvPr/>
        </p:nvSpPr>
        <p:spPr>
          <a:xfrm>
            <a:off x="4348020" y="9485188"/>
            <a:ext cx="463996" cy="369332"/>
          </a:xfrm>
          <a:prstGeom prst="rect">
            <a:avLst/>
          </a:prstGeom>
          <a:noFill/>
        </p:spPr>
        <p:txBody>
          <a:bodyPr wrap="square" rtlCol="0">
            <a:spAutoFit/>
          </a:bodyPr>
          <a:lstStyle/>
          <a:p>
            <a:r>
              <a:rPr kumimoji="1" lang="en-US" altLang="ja-JP" dirty="0">
                <a:latin typeface="+mn-ea"/>
              </a:rPr>
              <a:t>14</a:t>
            </a:r>
            <a:endParaRPr kumimoji="1" lang="ja-JP" altLang="en-US" dirty="0">
              <a:latin typeface="+mn-ea"/>
            </a:endParaRPr>
          </a:p>
        </p:txBody>
      </p:sp>
      <p:sp>
        <p:nvSpPr>
          <p:cNvPr id="4" name="テキスト ボックス 3">
            <a:extLst>
              <a:ext uri="{FF2B5EF4-FFF2-40B4-BE49-F238E27FC236}">
                <a16:creationId xmlns:a16="http://schemas.microsoft.com/office/drawing/2014/main" id="{D0951FD6-B41E-5C31-1795-D8C3082C0A37}"/>
              </a:ext>
            </a:extLst>
          </p:cNvPr>
          <p:cNvSpPr txBox="1"/>
          <p:nvPr/>
        </p:nvSpPr>
        <p:spPr>
          <a:xfrm>
            <a:off x="407532" y="10263267"/>
            <a:ext cx="373864" cy="369332"/>
          </a:xfrm>
          <a:prstGeom prst="rect">
            <a:avLst/>
          </a:prstGeom>
          <a:noFill/>
          <a:ln w="19050">
            <a:solidFill>
              <a:srgbClr val="FF0000"/>
            </a:solidFill>
          </a:ln>
        </p:spPr>
        <p:txBody>
          <a:bodyPr wrap="square" rtlCol="0">
            <a:spAutoFit/>
          </a:bodyPr>
          <a:lstStyle/>
          <a:p>
            <a:endParaRPr kumimoji="1" lang="ja-JP" altLang="en-US" dirty="0"/>
          </a:p>
        </p:txBody>
      </p:sp>
      <p:sp>
        <p:nvSpPr>
          <p:cNvPr id="9" name="テキスト ボックス 8">
            <a:extLst>
              <a:ext uri="{FF2B5EF4-FFF2-40B4-BE49-F238E27FC236}">
                <a16:creationId xmlns:a16="http://schemas.microsoft.com/office/drawing/2014/main" id="{645CC64B-FCEA-5A4D-5EE3-657190BBB7A1}"/>
              </a:ext>
            </a:extLst>
          </p:cNvPr>
          <p:cNvSpPr txBox="1"/>
          <p:nvPr/>
        </p:nvSpPr>
        <p:spPr>
          <a:xfrm>
            <a:off x="394992" y="10895960"/>
            <a:ext cx="398943" cy="369332"/>
          </a:xfrm>
          <a:prstGeom prst="rect">
            <a:avLst/>
          </a:prstGeom>
          <a:noFill/>
          <a:ln w="19050">
            <a:solidFill>
              <a:srgbClr val="00B0F0"/>
            </a:solidFill>
          </a:ln>
        </p:spPr>
        <p:txBody>
          <a:bodyPr wrap="square" rtlCol="0">
            <a:spAutoFit/>
          </a:bodyPr>
          <a:lstStyle/>
          <a:p>
            <a:endParaRPr kumimoji="1" lang="ja-JP" altLang="en-US" dirty="0"/>
          </a:p>
        </p:txBody>
      </p:sp>
      <p:sp>
        <p:nvSpPr>
          <p:cNvPr id="10" name="テキスト ボックス 9">
            <a:extLst>
              <a:ext uri="{FF2B5EF4-FFF2-40B4-BE49-F238E27FC236}">
                <a16:creationId xmlns:a16="http://schemas.microsoft.com/office/drawing/2014/main" id="{62C4217B-E4A4-F058-BB6D-9DE27E9F6DB0}"/>
              </a:ext>
            </a:extLst>
          </p:cNvPr>
          <p:cNvSpPr txBox="1"/>
          <p:nvPr/>
        </p:nvSpPr>
        <p:spPr>
          <a:xfrm>
            <a:off x="709558" y="10257756"/>
            <a:ext cx="2321357" cy="369332"/>
          </a:xfrm>
          <a:prstGeom prst="rect">
            <a:avLst/>
          </a:prstGeom>
          <a:noFill/>
        </p:spPr>
        <p:txBody>
          <a:bodyPr wrap="square" rtlCol="0">
            <a:spAutoFit/>
          </a:bodyPr>
          <a:lstStyle/>
          <a:p>
            <a:r>
              <a:rPr kumimoji="1" lang="ja-JP" altLang="en-US" dirty="0"/>
              <a:t>＝主に剪定する箇所</a:t>
            </a:r>
          </a:p>
        </p:txBody>
      </p:sp>
      <p:sp>
        <p:nvSpPr>
          <p:cNvPr id="12" name="テキスト ボックス 11">
            <a:extLst>
              <a:ext uri="{FF2B5EF4-FFF2-40B4-BE49-F238E27FC236}">
                <a16:creationId xmlns:a16="http://schemas.microsoft.com/office/drawing/2014/main" id="{4178F12A-293A-490D-62D3-0AB02BF3D693}"/>
              </a:ext>
            </a:extLst>
          </p:cNvPr>
          <p:cNvSpPr txBox="1"/>
          <p:nvPr/>
        </p:nvSpPr>
        <p:spPr>
          <a:xfrm>
            <a:off x="740778" y="10901471"/>
            <a:ext cx="2321357" cy="369332"/>
          </a:xfrm>
          <a:prstGeom prst="rect">
            <a:avLst/>
          </a:prstGeom>
          <a:noFill/>
        </p:spPr>
        <p:txBody>
          <a:bodyPr wrap="square" rtlCol="0">
            <a:spAutoFit/>
          </a:bodyPr>
          <a:lstStyle/>
          <a:p>
            <a:r>
              <a:rPr kumimoji="1" lang="ja-JP" altLang="en-US" dirty="0"/>
              <a:t>＝主に伐採する箇所</a:t>
            </a:r>
          </a:p>
        </p:txBody>
      </p:sp>
      <p:sp>
        <p:nvSpPr>
          <p:cNvPr id="13" name="フリーフォーム: 図形 12">
            <a:extLst>
              <a:ext uri="{FF2B5EF4-FFF2-40B4-BE49-F238E27FC236}">
                <a16:creationId xmlns:a16="http://schemas.microsoft.com/office/drawing/2014/main" id="{F39200D6-38D3-ABEC-9233-CCDB23617C1C}"/>
              </a:ext>
            </a:extLst>
          </p:cNvPr>
          <p:cNvSpPr/>
          <p:nvPr/>
        </p:nvSpPr>
        <p:spPr>
          <a:xfrm>
            <a:off x="3718560" y="3611880"/>
            <a:ext cx="1348740" cy="3566160"/>
          </a:xfrm>
          <a:custGeom>
            <a:avLst/>
            <a:gdLst>
              <a:gd name="connsiteX0" fmla="*/ 0 w 1348740"/>
              <a:gd name="connsiteY0" fmla="*/ 3436620 h 3566160"/>
              <a:gd name="connsiteX1" fmla="*/ 693420 w 1348740"/>
              <a:gd name="connsiteY1" fmla="*/ 3566160 h 3566160"/>
              <a:gd name="connsiteX2" fmla="*/ 1348740 w 1348740"/>
              <a:gd name="connsiteY2" fmla="*/ 1295400 h 3566160"/>
              <a:gd name="connsiteX3" fmla="*/ 1043940 w 1348740"/>
              <a:gd name="connsiteY3" fmla="*/ 1424940 h 3566160"/>
              <a:gd name="connsiteX4" fmla="*/ 906780 w 1348740"/>
              <a:gd name="connsiteY4" fmla="*/ 952500 h 3566160"/>
              <a:gd name="connsiteX5" fmla="*/ 1143000 w 1348740"/>
              <a:gd name="connsiteY5" fmla="*/ 853440 h 3566160"/>
              <a:gd name="connsiteX6" fmla="*/ 281940 w 1348740"/>
              <a:gd name="connsiteY6" fmla="*/ 0 h 3566160"/>
              <a:gd name="connsiteX7" fmla="*/ 99060 w 1348740"/>
              <a:gd name="connsiteY7" fmla="*/ 182880 h 3566160"/>
              <a:gd name="connsiteX8" fmla="*/ 205740 w 1348740"/>
              <a:gd name="connsiteY8" fmla="*/ 541020 h 3566160"/>
              <a:gd name="connsiteX9" fmla="*/ 190500 w 1348740"/>
              <a:gd name="connsiteY9" fmla="*/ 1082040 h 3566160"/>
              <a:gd name="connsiteX10" fmla="*/ 655320 w 1348740"/>
              <a:gd name="connsiteY10" fmla="*/ 1120140 h 3566160"/>
              <a:gd name="connsiteX11" fmla="*/ 571500 w 1348740"/>
              <a:gd name="connsiteY11" fmla="*/ 1912620 h 3566160"/>
              <a:gd name="connsiteX12" fmla="*/ 548640 w 1348740"/>
              <a:gd name="connsiteY12" fmla="*/ 2164080 h 3566160"/>
              <a:gd name="connsiteX13" fmla="*/ 381000 w 1348740"/>
              <a:gd name="connsiteY13" fmla="*/ 2735580 h 3566160"/>
              <a:gd name="connsiteX14" fmla="*/ 152400 w 1348740"/>
              <a:gd name="connsiteY14" fmla="*/ 2697480 h 3566160"/>
              <a:gd name="connsiteX15" fmla="*/ 0 w 1348740"/>
              <a:gd name="connsiteY15" fmla="*/ 3436620 h 3566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48740" h="3566160">
                <a:moveTo>
                  <a:pt x="0" y="3436620"/>
                </a:moveTo>
                <a:lnTo>
                  <a:pt x="693420" y="3566160"/>
                </a:lnTo>
                <a:lnTo>
                  <a:pt x="1348740" y="1295400"/>
                </a:lnTo>
                <a:lnTo>
                  <a:pt x="1043940" y="1424940"/>
                </a:lnTo>
                <a:lnTo>
                  <a:pt x="906780" y="952500"/>
                </a:lnTo>
                <a:lnTo>
                  <a:pt x="1143000" y="853440"/>
                </a:lnTo>
                <a:lnTo>
                  <a:pt x="281940" y="0"/>
                </a:lnTo>
                <a:lnTo>
                  <a:pt x="99060" y="182880"/>
                </a:lnTo>
                <a:lnTo>
                  <a:pt x="205740" y="541020"/>
                </a:lnTo>
                <a:lnTo>
                  <a:pt x="190500" y="1082040"/>
                </a:lnTo>
                <a:lnTo>
                  <a:pt x="655320" y="1120140"/>
                </a:lnTo>
                <a:lnTo>
                  <a:pt x="571500" y="1912620"/>
                </a:lnTo>
                <a:lnTo>
                  <a:pt x="548640" y="2164080"/>
                </a:lnTo>
                <a:lnTo>
                  <a:pt x="381000" y="2735580"/>
                </a:lnTo>
                <a:lnTo>
                  <a:pt x="152400" y="2697480"/>
                </a:lnTo>
                <a:lnTo>
                  <a:pt x="0" y="3436620"/>
                </a:lnTo>
                <a:close/>
              </a:path>
            </a:pathLst>
          </a:custGeom>
          <a:noFill/>
          <a:ln w="28575">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4758628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2815DF9-1F1F-4278-26F7-FE643CE0E62E}"/>
              </a:ext>
            </a:extLst>
          </p:cNvPr>
          <p:cNvSpPr>
            <a:spLocks noGrp="1"/>
          </p:cNvSpPr>
          <p:nvPr>
            <p:ph type="title"/>
          </p:nvPr>
        </p:nvSpPr>
        <p:spPr>
          <a:xfrm>
            <a:off x="471488" y="649114"/>
            <a:ext cx="5915025" cy="631046"/>
          </a:xfrm>
        </p:spPr>
        <p:txBody>
          <a:bodyPr/>
          <a:lstStyle/>
          <a:p>
            <a:pPr algn="ctr"/>
            <a:r>
              <a:rPr lang="ja-JP" altLang="en-US" dirty="0"/>
              <a:t>剪定箇所</a:t>
            </a:r>
            <a:endParaRPr kumimoji="1" lang="ja-JP" altLang="en-US" dirty="0"/>
          </a:p>
        </p:txBody>
      </p:sp>
      <p:sp>
        <p:nvSpPr>
          <p:cNvPr id="3" name="テキスト ボックス 2">
            <a:extLst>
              <a:ext uri="{FF2B5EF4-FFF2-40B4-BE49-F238E27FC236}">
                <a16:creationId xmlns:a16="http://schemas.microsoft.com/office/drawing/2014/main" id="{9C0D24CA-C765-9A23-0CFD-70CD4A1631CE}"/>
              </a:ext>
            </a:extLst>
          </p:cNvPr>
          <p:cNvSpPr txBox="1"/>
          <p:nvPr/>
        </p:nvSpPr>
        <p:spPr>
          <a:xfrm>
            <a:off x="471487" y="1396538"/>
            <a:ext cx="398943" cy="369332"/>
          </a:xfrm>
          <a:prstGeom prst="rect">
            <a:avLst/>
          </a:prstGeom>
          <a:noFill/>
          <a:ln w="19050">
            <a:solidFill>
              <a:srgbClr val="FF0000"/>
            </a:solidFill>
          </a:ln>
        </p:spPr>
        <p:txBody>
          <a:bodyPr wrap="square" rtlCol="0">
            <a:spAutoFit/>
          </a:bodyPr>
          <a:lstStyle/>
          <a:p>
            <a:r>
              <a:rPr kumimoji="1" lang="ja-JP" altLang="en-US" dirty="0"/>
              <a:t>１</a:t>
            </a:r>
          </a:p>
        </p:txBody>
      </p:sp>
      <p:cxnSp>
        <p:nvCxnSpPr>
          <p:cNvPr id="5" name="直線コネクタ 4">
            <a:extLst>
              <a:ext uri="{FF2B5EF4-FFF2-40B4-BE49-F238E27FC236}">
                <a16:creationId xmlns:a16="http://schemas.microsoft.com/office/drawing/2014/main" id="{4FB29795-FBC4-D297-F954-03FD93050658}"/>
              </a:ext>
            </a:extLst>
          </p:cNvPr>
          <p:cNvCxnSpPr/>
          <p:nvPr/>
        </p:nvCxnSpPr>
        <p:spPr>
          <a:xfrm>
            <a:off x="471487" y="1280160"/>
            <a:ext cx="5937626" cy="0"/>
          </a:xfrm>
          <a:prstGeom prst="line">
            <a:avLst/>
          </a:prstGeom>
        </p:spPr>
        <p:style>
          <a:lnRef idx="2">
            <a:schemeClr val="dk1"/>
          </a:lnRef>
          <a:fillRef idx="0">
            <a:schemeClr val="dk1"/>
          </a:fillRef>
          <a:effectRef idx="1">
            <a:schemeClr val="dk1"/>
          </a:effectRef>
          <a:fontRef idx="minor">
            <a:schemeClr val="tx1"/>
          </a:fontRef>
        </p:style>
      </p:cxnSp>
      <p:pic>
        <p:nvPicPr>
          <p:cNvPr id="13" name="図 12" descr="レンガ造りの建物と木々&#10;&#10;AI 生成コンテンツは誤りを含む可能性があります。">
            <a:extLst>
              <a:ext uri="{FF2B5EF4-FFF2-40B4-BE49-F238E27FC236}">
                <a16:creationId xmlns:a16="http://schemas.microsoft.com/office/drawing/2014/main" id="{702910D5-9E42-BD51-0583-B153145B718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62388" y="2320304"/>
            <a:ext cx="3272792" cy="2454594"/>
          </a:xfrm>
          <a:prstGeom prst="rect">
            <a:avLst/>
          </a:prstGeom>
        </p:spPr>
      </p:pic>
      <p:cxnSp>
        <p:nvCxnSpPr>
          <p:cNvPr id="14" name="直線コネクタ 13">
            <a:extLst>
              <a:ext uri="{FF2B5EF4-FFF2-40B4-BE49-F238E27FC236}">
                <a16:creationId xmlns:a16="http://schemas.microsoft.com/office/drawing/2014/main" id="{8BE85784-852B-BBF9-10CF-86A3D6D18E58}"/>
              </a:ext>
            </a:extLst>
          </p:cNvPr>
          <p:cNvCxnSpPr/>
          <p:nvPr/>
        </p:nvCxnSpPr>
        <p:spPr>
          <a:xfrm>
            <a:off x="448887" y="6611389"/>
            <a:ext cx="5937626" cy="0"/>
          </a:xfrm>
          <a:prstGeom prst="line">
            <a:avLst/>
          </a:prstGeom>
        </p:spPr>
        <p:style>
          <a:lnRef idx="2">
            <a:schemeClr val="dk1"/>
          </a:lnRef>
          <a:fillRef idx="0">
            <a:schemeClr val="dk1"/>
          </a:fillRef>
          <a:effectRef idx="1">
            <a:schemeClr val="dk1"/>
          </a:effectRef>
          <a:fontRef idx="minor">
            <a:schemeClr val="tx1"/>
          </a:fontRef>
        </p:style>
      </p:cxnSp>
      <p:sp>
        <p:nvSpPr>
          <p:cNvPr id="15" name="楕円 14">
            <a:extLst>
              <a:ext uri="{FF2B5EF4-FFF2-40B4-BE49-F238E27FC236}">
                <a16:creationId xmlns:a16="http://schemas.microsoft.com/office/drawing/2014/main" id="{F1B9062E-CF84-8143-92A3-6980EF466788}"/>
              </a:ext>
            </a:extLst>
          </p:cNvPr>
          <p:cNvSpPr/>
          <p:nvPr/>
        </p:nvSpPr>
        <p:spPr>
          <a:xfrm>
            <a:off x="542077" y="2169436"/>
            <a:ext cx="523702" cy="2485505"/>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7" name="直線コネクタ 16">
            <a:extLst>
              <a:ext uri="{FF2B5EF4-FFF2-40B4-BE49-F238E27FC236}">
                <a16:creationId xmlns:a16="http://schemas.microsoft.com/office/drawing/2014/main" id="{09F8B728-D367-F03E-0D87-DB32F20BD822}"/>
              </a:ext>
            </a:extLst>
          </p:cNvPr>
          <p:cNvCxnSpPr>
            <a:cxnSpLocks/>
            <a:stCxn id="15" idx="5"/>
            <a:endCxn id="18" idx="1"/>
          </p:cNvCxnSpPr>
          <p:nvPr/>
        </p:nvCxnSpPr>
        <p:spPr>
          <a:xfrm>
            <a:off x="989085" y="4290947"/>
            <a:ext cx="2088340" cy="539829"/>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18" name="テキスト ボックス 17">
            <a:extLst>
              <a:ext uri="{FF2B5EF4-FFF2-40B4-BE49-F238E27FC236}">
                <a16:creationId xmlns:a16="http://schemas.microsoft.com/office/drawing/2014/main" id="{962357A8-F597-318D-660A-7D5D39EA093B}"/>
              </a:ext>
            </a:extLst>
          </p:cNvPr>
          <p:cNvSpPr txBox="1"/>
          <p:nvPr/>
        </p:nvSpPr>
        <p:spPr>
          <a:xfrm>
            <a:off x="3077425" y="4639322"/>
            <a:ext cx="3038993" cy="382908"/>
          </a:xfrm>
          <a:prstGeom prst="rect">
            <a:avLst/>
          </a:prstGeom>
          <a:noFill/>
          <a:ln w="19050">
            <a:solidFill>
              <a:srgbClr val="FF0000"/>
            </a:solidFill>
          </a:ln>
        </p:spPr>
        <p:txBody>
          <a:bodyPr wrap="square" rtlCol="0">
            <a:spAutoFit/>
          </a:bodyPr>
          <a:lstStyle/>
          <a:p>
            <a:r>
              <a:rPr kumimoji="1" lang="ja-JP" altLang="en-US" dirty="0"/>
              <a:t>歩道にはみ出している箇所</a:t>
            </a:r>
          </a:p>
        </p:txBody>
      </p:sp>
      <p:pic>
        <p:nvPicPr>
          <p:cNvPr id="27" name="図 26" descr="レンガの壁の家&#10;&#10;AI 生成コンテンツは誤りを含む可能性があります。">
            <a:extLst>
              <a:ext uri="{FF2B5EF4-FFF2-40B4-BE49-F238E27FC236}">
                <a16:creationId xmlns:a16="http://schemas.microsoft.com/office/drawing/2014/main" id="{D9484304-EB6B-AD12-6E8E-1B32BBD677E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58621" y="7717408"/>
            <a:ext cx="3302926" cy="2477195"/>
          </a:xfrm>
          <a:prstGeom prst="rect">
            <a:avLst/>
          </a:prstGeom>
        </p:spPr>
      </p:pic>
      <p:sp>
        <p:nvSpPr>
          <p:cNvPr id="28" name="楕円 27">
            <a:extLst>
              <a:ext uri="{FF2B5EF4-FFF2-40B4-BE49-F238E27FC236}">
                <a16:creationId xmlns:a16="http://schemas.microsoft.com/office/drawing/2014/main" id="{456673F2-E643-5602-C875-5FDA473DFC1F}"/>
              </a:ext>
            </a:extLst>
          </p:cNvPr>
          <p:cNvSpPr/>
          <p:nvPr/>
        </p:nvSpPr>
        <p:spPr>
          <a:xfrm>
            <a:off x="471486" y="7277805"/>
            <a:ext cx="1547371" cy="1493535"/>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テキスト ボックス 28">
            <a:extLst>
              <a:ext uri="{FF2B5EF4-FFF2-40B4-BE49-F238E27FC236}">
                <a16:creationId xmlns:a16="http://schemas.microsoft.com/office/drawing/2014/main" id="{CD94FA4F-5F83-119A-80D0-1AB287C75BC0}"/>
              </a:ext>
            </a:extLst>
          </p:cNvPr>
          <p:cNvSpPr txBox="1"/>
          <p:nvPr/>
        </p:nvSpPr>
        <p:spPr>
          <a:xfrm>
            <a:off x="3335481" y="7519271"/>
            <a:ext cx="2980442" cy="382908"/>
          </a:xfrm>
          <a:prstGeom prst="rect">
            <a:avLst/>
          </a:prstGeom>
          <a:noFill/>
          <a:ln w="19050">
            <a:solidFill>
              <a:srgbClr val="FF0000"/>
            </a:solidFill>
          </a:ln>
        </p:spPr>
        <p:txBody>
          <a:bodyPr wrap="square" rtlCol="0">
            <a:spAutoFit/>
          </a:bodyPr>
          <a:lstStyle/>
          <a:p>
            <a:r>
              <a:rPr kumimoji="1" lang="ja-JP" altLang="en-US" dirty="0"/>
              <a:t>歩道にはみ出している箇所</a:t>
            </a:r>
          </a:p>
        </p:txBody>
      </p:sp>
      <p:cxnSp>
        <p:nvCxnSpPr>
          <p:cNvPr id="31" name="直線コネクタ 30">
            <a:extLst>
              <a:ext uri="{FF2B5EF4-FFF2-40B4-BE49-F238E27FC236}">
                <a16:creationId xmlns:a16="http://schemas.microsoft.com/office/drawing/2014/main" id="{B97DFE6F-DE88-153C-3B89-5C8AB3CC5AC7}"/>
              </a:ext>
            </a:extLst>
          </p:cNvPr>
          <p:cNvCxnSpPr>
            <a:cxnSpLocks/>
            <a:stCxn id="28" idx="6"/>
            <a:endCxn id="29" idx="1"/>
          </p:cNvCxnSpPr>
          <p:nvPr/>
        </p:nvCxnSpPr>
        <p:spPr>
          <a:xfrm flipV="1">
            <a:off x="2018857" y="7710725"/>
            <a:ext cx="1316624" cy="313848"/>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42" name="テキスト ボックス 41">
            <a:extLst>
              <a:ext uri="{FF2B5EF4-FFF2-40B4-BE49-F238E27FC236}">
                <a16:creationId xmlns:a16="http://schemas.microsoft.com/office/drawing/2014/main" id="{908C6D16-AB5A-F8F4-2A18-BA1B38A28030}"/>
              </a:ext>
            </a:extLst>
          </p:cNvPr>
          <p:cNvSpPr txBox="1"/>
          <p:nvPr/>
        </p:nvSpPr>
        <p:spPr>
          <a:xfrm>
            <a:off x="323244" y="5428482"/>
            <a:ext cx="6211511" cy="938719"/>
          </a:xfrm>
          <a:prstGeom prst="rect">
            <a:avLst/>
          </a:prstGeom>
          <a:noFill/>
        </p:spPr>
        <p:txBody>
          <a:bodyPr wrap="square" rtlCol="0">
            <a:spAutoFit/>
          </a:bodyPr>
          <a:lstStyle/>
          <a:p>
            <a:r>
              <a:rPr kumimoji="1" lang="ja-JP" altLang="en-US" sz="1100" b="1" dirty="0"/>
              <a:t>＜剪定・伐採の方針＞</a:t>
            </a:r>
            <a:endParaRPr kumimoji="1" lang="en-US" altLang="ja-JP" sz="1100" b="1" dirty="0"/>
          </a:p>
          <a:p>
            <a:r>
              <a:rPr kumimoji="1" lang="ja-JP" altLang="en-US" sz="1100" dirty="0"/>
              <a:t>　樹木は道路にはみ出している箇所を剪定し、高さを約２．５ｍにそろえる。植え込みは伐採せず、剪定にとどめる。</a:t>
            </a:r>
            <a:endParaRPr kumimoji="1" lang="en-US" altLang="ja-JP" sz="1100" dirty="0"/>
          </a:p>
          <a:p>
            <a:r>
              <a:rPr kumimoji="1" lang="ja-JP" altLang="en-US" sz="1100" dirty="0"/>
              <a:t>　掲示板裏は剪定も伐採も必要なし。ただし、掲示板裏の樹木が歩道にはみ出している場合、はみ出している箇所については剪定の対象とする。</a:t>
            </a:r>
          </a:p>
        </p:txBody>
      </p:sp>
      <p:sp>
        <p:nvSpPr>
          <p:cNvPr id="44" name="テキスト ボックス 43">
            <a:extLst>
              <a:ext uri="{FF2B5EF4-FFF2-40B4-BE49-F238E27FC236}">
                <a16:creationId xmlns:a16="http://schemas.microsoft.com/office/drawing/2014/main" id="{19CAE837-8D27-FFCF-0C2A-D98932E3BA6A}"/>
              </a:ext>
            </a:extLst>
          </p:cNvPr>
          <p:cNvSpPr txBox="1"/>
          <p:nvPr/>
        </p:nvSpPr>
        <p:spPr>
          <a:xfrm>
            <a:off x="471487" y="6661935"/>
            <a:ext cx="398943" cy="369332"/>
          </a:xfrm>
          <a:prstGeom prst="rect">
            <a:avLst/>
          </a:prstGeom>
          <a:noFill/>
          <a:ln w="19050">
            <a:solidFill>
              <a:srgbClr val="FF0000"/>
            </a:solidFill>
          </a:ln>
        </p:spPr>
        <p:txBody>
          <a:bodyPr wrap="square" rtlCol="0">
            <a:spAutoFit/>
          </a:bodyPr>
          <a:lstStyle/>
          <a:p>
            <a:r>
              <a:rPr kumimoji="1" lang="ja-JP" altLang="en-US" dirty="0"/>
              <a:t>２</a:t>
            </a:r>
          </a:p>
        </p:txBody>
      </p:sp>
      <p:sp>
        <p:nvSpPr>
          <p:cNvPr id="50" name="テキスト ボックス 49">
            <a:extLst>
              <a:ext uri="{FF2B5EF4-FFF2-40B4-BE49-F238E27FC236}">
                <a16:creationId xmlns:a16="http://schemas.microsoft.com/office/drawing/2014/main" id="{5DF7E520-CE57-8D69-A9FA-AFC3C37BAAE7}"/>
              </a:ext>
            </a:extLst>
          </p:cNvPr>
          <p:cNvSpPr txBox="1"/>
          <p:nvPr/>
        </p:nvSpPr>
        <p:spPr>
          <a:xfrm>
            <a:off x="448887" y="10765409"/>
            <a:ext cx="6211511" cy="600164"/>
          </a:xfrm>
          <a:prstGeom prst="rect">
            <a:avLst/>
          </a:prstGeom>
          <a:noFill/>
        </p:spPr>
        <p:txBody>
          <a:bodyPr wrap="square" rtlCol="0">
            <a:spAutoFit/>
          </a:bodyPr>
          <a:lstStyle/>
          <a:p>
            <a:r>
              <a:rPr kumimoji="1" lang="ja-JP" altLang="en-US" sz="1100" b="1" dirty="0"/>
              <a:t>＜剪定・伐採の方針＞</a:t>
            </a:r>
            <a:endParaRPr kumimoji="1" lang="en-US" altLang="ja-JP" sz="1100" dirty="0"/>
          </a:p>
          <a:p>
            <a:r>
              <a:rPr kumimoji="1" lang="ja-JP" altLang="en-US" sz="1100" dirty="0"/>
              <a:t>　樹木は道路にはみ出している箇所を剪定し、高さを約２．５ｍにそろえる。植え込みは伐採せず、剪定にとどめる。</a:t>
            </a:r>
          </a:p>
        </p:txBody>
      </p:sp>
      <p:sp>
        <p:nvSpPr>
          <p:cNvPr id="54" name="楕円 53">
            <a:extLst>
              <a:ext uri="{FF2B5EF4-FFF2-40B4-BE49-F238E27FC236}">
                <a16:creationId xmlns:a16="http://schemas.microsoft.com/office/drawing/2014/main" id="{36058A15-F877-449C-9282-F6C761F2B30F}"/>
              </a:ext>
            </a:extLst>
          </p:cNvPr>
          <p:cNvSpPr/>
          <p:nvPr/>
        </p:nvSpPr>
        <p:spPr>
          <a:xfrm>
            <a:off x="1214922" y="1967159"/>
            <a:ext cx="1711159" cy="1726082"/>
          </a:xfrm>
          <a:prstGeom prst="ellipse">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テキスト ボックス 54">
            <a:extLst>
              <a:ext uri="{FF2B5EF4-FFF2-40B4-BE49-F238E27FC236}">
                <a16:creationId xmlns:a16="http://schemas.microsoft.com/office/drawing/2014/main" id="{6D5DE89C-0E42-D7EE-67A9-2E564B07AEDC}"/>
              </a:ext>
            </a:extLst>
          </p:cNvPr>
          <p:cNvSpPr txBox="1"/>
          <p:nvPr/>
        </p:nvSpPr>
        <p:spPr>
          <a:xfrm>
            <a:off x="3335481" y="2188041"/>
            <a:ext cx="3038993" cy="382908"/>
          </a:xfrm>
          <a:prstGeom prst="rect">
            <a:avLst/>
          </a:prstGeom>
          <a:noFill/>
          <a:ln w="19050">
            <a:solidFill>
              <a:srgbClr val="00B0F0"/>
            </a:solidFill>
          </a:ln>
        </p:spPr>
        <p:txBody>
          <a:bodyPr wrap="square" rtlCol="0">
            <a:spAutoFit/>
          </a:bodyPr>
          <a:lstStyle/>
          <a:p>
            <a:r>
              <a:rPr kumimoji="1" lang="ja-JP" altLang="en-US" dirty="0"/>
              <a:t>剪定・伐採の必要なし</a:t>
            </a:r>
          </a:p>
        </p:txBody>
      </p:sp>
      <p:cxnSp>
        <p:nvCxnSpPr>
          <p:cNvPr id="56" name="直線コネクタ 55">
            <a:extLst>
              <a:ext uri="{FF2B5EF4-FFF2-40B4-BE49-F238E27FC236}">
                <a16:creationId xmlns:a16="http://schemas.microsoft.com/office/drawing/2014/main" id="{01A43D05-C393-E8EF-7E06-61C9A4DD989E}"/>
              </a:ext>
            </a:extLst>
          </p:cNvPr>
          <p:cNvCxnSpPr>
            <a:cxnSpLocks/>
            <a:stCxn id="54" idx="6"/>
            <a:endCxn id="55" idx="1"/>
          </p:cNvCxnSpPr>
          <p:nvPr/>
        </p:nvCxnSpPr>
        <p:spPr>
          <a:xfrm flipV="1">
            <a:off x="2926081" y="2379495"/>
            <a:ext cx="409400" cy="450705"/>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539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05B36-F16A-804D-B5E4-8AF98E36EFEF}"/>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9611A7F-F5F1-8138-C10A-35739AD15E52}"/>
              </a:ext>
            </a:extLst>
          </p:cNvPr>
          <p:cNvSpPr>
            <a:spLocks noGrp="1"/>
          </p:cNvSpPr>
          <p:nvPr>
            <p:ph type="title"/>
          </p:nvPr>
        </p:nvSpPr>
        <p:spPr>
          <a:xfrm>
            <a:off x="471488" y="649114"/>
            <a:ext cx="5915025" cy="631046"/>
          </a:xfrm>
        </p:spPr>
        <p:txBody>
          <a:bodyPr/>
          <a:lstStyle/>
          <a:p>
            <a:pPr algn="ctr"/>
            <a:r>
              <a:rPr lang="ja-JP" altLang="en-US" dirty="0"/>
              <a:t>剪定箇所</a:t>
            </a:r>
            <a:endParaRPr kumimoji="1" lang="ja-JP" altLang="en-US" dirty="0"/>
          </a:p>
        </p:txBody>
      </p:sp>
      <p:sp>
        <p:nvSpPr>
          <p:cNvPr id="3" name="テキスト ボックス 2">
            <a:extLst>
              <a:ext uri="{FF2B5EF4-FFF2-40B4-BE49-F238E27FC236}">
                <a16:creationId xmlns:a16="http://schemas.microsoft.com/office/drawing/2014/main" id="{2A04740F-863D-6836-F602-83D468A2A25C}"/>
              </a:ext>
            </a:extLst>
          </p:cNvPr>
          <p:cNvSpPr txBox="1"/>
          <p:nvPr/>
        </p:nvSpPr>
        <p:spPr>
          <a:xfrm>
            <a:off x="471487" y="1396538"/>
            <a:ext cx="398943" cy="369332"/>
          </a:xfrm>
          <a:prstGeom prst="rect">
            <a:avLst/>
          </a:prstGeom>
          <a:noFill/>
          <a:ln w="19050">
            <a:solidFill>
              <a:srgbClr val="FF0000"/>
            </a:solidFill>
          </a:ln>
        </p:spPr>
        <p:txBody>
          <a:bodyPr wrap="square" rtlCol="0">
            <a:spAutoFit/>
          </a:bodyPr>
          <a:lstStyle/>
          <a:p>
            <a:r>
              <a:rPr kumimoji="1" lang="ja-JP" altLang="en-US" dirty="0"/>
              <a:t>３</a:t>
            </a:r>
          </a:p>
        </p:txBody>
      </p:sp>
      <p:cxnSp>
        <p:nvCxnSpPr>
          <p:cNvPr id="5" name="直線コネクタ 4">
            <a:extLst>
              <a:ext uri="{FF2B5EF4-FFF2-40B4-BE49-F238E27FC236}">
                <a16:creationId xmlns:a16="http://schemas.microsoft.com/office/drawing/2014/main" id="{13E33635-9922-E5CF-5A62-4150073E32F0}"/>
              </a:ext>
            </a:extLst>
          </p:cNvPr>
          <p:cNvCxnSpPr/>
          <p:nvPr/>
        </p:nvCxnSpPr>
        <p:spPr>
          <a:xfrm>
            <a:off x="471487" y="1280160"/>
            <a:ext cx="5937626" cy="0"/>
          </a:xfrm>
          <a:prstGeom prst="line">
            <a:avLst/>
          </a:prstGeom>
        </p:spPr>
        <p:style>
          <a:lnRef idx="2">
            <a:schemeClr val="dk1"/>
          </a:lnRef>
          <a:fillRef idx="0">
            <a:schemeClr val="dk1"/>
          </a:fillRef>
          <a:effectRef idx="1">
            <a:schemeClr val="dk1"/>
          </a:effectRef>
          <a:fontRef idx="minor">
            <a:schemeClr val="tx1"/>
          </a:fontRef>
        </p:style>
      </p:cxnSp>
      <p:cxnSp>
        <p:nvCxnSpPr>
          <p:cNvPr id="14" name="直線コネクタ 13">
            <a:extLst>
              <a:ext uri="{FF2B5EF4-FFF2-40B4-BE49-F238E27FC236}">
                <a16:creationId xmlns:a16="http://schemas.microsoft.com/office/drawing/2014/main" id="{25C5C7BB-1991-CF7A-0DA2-DDC8A81261A3}"/>
              </a:ext>
            </a:extLst>
          </p:cNvPr>
          <p:cNvCxnSpPr/>
          <p:nvPr/>
        </p:nvCxnSpPr>
        <p:spPr>
          <a:xfrm>
            <a:off x="448887" y="6611389"/>
            <a:ext cx="5937626" cy="0"/>
          </a:xfrm>
          <a:prstGeom prst="line">
            <a:avLst/>
          </a:prstGeom>
        </p:spPr>
        <p:style>
          <a:lnRef idx="2">
            <a:schemeClr val="dk1"/>
          </a:lnRef>
          <a:fillRef idx="0">
            <a:schemeClr val="dk1"/>
          </a:fillRef>
          <a:effectRef idx="1">
            <a:schemeClr val="dk1"/>
          </a:effectRef>
          <a:fontRef idx="minor">
            <a:schemeClr val="tx1"/>
          </a:fontRef>
        </p:style>
      </p:cxnSp>
      <p:pic>
        <p:nvPicPr>
          <p:cNvPr id="6" name="図 5" descr="屋外, 男, 建物, 乗る が含まれている画像&#10;&#10;AI 生成コンテンツは誤りを含む可能性があります。">
            <a:extLst>
              <a:ext uri="{FF2B5EF4-FFF2-40B4-BE49-F238E27FC236}">
                <a16:creationId xmlns:a16="http://schemas.microsoft.com/office/drawing/2014/main" id="{3D4DB56C-AB58-82FD-25B8-27A5AE006A3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62893" y="2319798"/>
            <a:ext cx="3268748" cy="2451561"/>
          </a:xfrm>
          <a:prstGeom prst="rect">
            <a:avLst/>
          </a:prstGeom>
        </p:spPr>
      </p:pic>
      <p:sp>
        <p:nvSpPr>
          <p:cNvPr id="7" name="テキスト ボックス 6">
            <a:extLst>
              <a:ext uri="{FF2B5EF4-FFF2-40B4-BE49-F238E27FC236}">
                <a16:creationId xmlns:a16="http://schemas.microsoft.com/office/drawing/2014/main" id="{C5E78F6E-BBFB-8DE4-2165-CB565B8AC632}"/>
              </a:ext>
            </a:extLst>
          </p:cNvPr>
          <p:cNvSpPr txBox="1"/>
          <p:nvPr/>
        </p:nvSpPr>
        <p:spPr>
          <a:xfrm>
            <a:off x="3140816" y="1759863"/>
            <a:ext cx="3038993" cy="382908"/>
          </a:xfrm>
          <a:prstGeom prst="rect">
            <a:avLst/>
          </a:prstGeom>
          <a:noFill/>
          <a:ln w="19050">
            <a:solidFill>
              <a:srgbClr val="FF0000"/>
            </a:solidFill>
          </a:ln>
        </p:spPr>
        <p:txBody>
          <a:bodyPr wrap="square" rtlCol="0">
            <a:spAutoFit/>
          </a:bodyPr>
          <a:lstStyle/>
          <a:p>
            <a:r>
              <a:rPr kumimoji="1" lang="ja-JP" altLang="en-US" dirty="0"/>
              <a:t>歩道にはみ出している箇所</a:t>
            </a:r>
          </a:p>
        </p:txBody>
      </p:sp>
      <p:sp>
        <p:nvSpPr>
          <p:cNvPr id="8" name="楕円 7">
            <a:extLst>
              <a:ext uri="{FF2B5EF4-FFF2-40B4-BE49-F238E27FC236}">
                <a16:creationId xmlns:a16="http://schemas.microsoft.com/office/drawing/2014/main" id="{8624443D-14A6-301C-BD01-EE4F084EC6BF}"/>
              </a:ext>
            </a:extLst>
          </p:cNvPr>
          <p:cNvSpPr/>
          <p:nvPr/>
        </p:nvSpPr>
        <p:spPr>
          <a:xfrm>
            <a:off x="646055" y="2467070"/>
            <a:ext cx="650732" cy="1460472"/>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9" name="直線コネクタ 8">
            <a:extLst>
              <a:ext uri="{FF2B5EF4-FFF2-40B4-BE49-F238E27FC236}">
                <a16:creationId xmlns:a16="http://schemas.microsoft.com/office/drawing/2014/main" id="{814FF22F-5524-CFE6-D065-4864546D9F61}"/>
              </a:ext>
            </a:extLst>
          </p:cNvPr>
          <p:cNvCxnSpPr>
            <a:cxnSpLocks/>
            <a:endCxn id="7" idx="1"/>
          </p:cNvCxnSpPr>
          <p:nvPr/>
        </p:nvCxnSpPr>
        <p:spPr>
          <a:xfrm flipV="1">
            <a:off x="1268246" y="1951317"/>
            <a:ext cx="1872570" cy="956129"/>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pic>
        <p:nvPicPr>
          <p:cNvPr id="12" name="図 11" descr="屋外, 建物, 座る, フロント が含まれている画像&#10;&#10;AI 生成コンテンツは誤りを含む可能性があります。">
            <a:extLst>
              <a:ext uri="{FF2B5EF4-FFF2-40B4-BE49-F238E27FC236}">
                <a16:creationId xmlns:a16="http://schemas.microsoft.com/office/drawing/2014/main" id="{AFB349AE-A79E-C8C9-CF54-DCFB1D70196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2932361" y="2627853"/>
            <a:ext cx="2591115" cy="1943337"/>
          </a:xfrm>
          <a:prstGeom prst="rect">
            <a:avLst/>
          </a:prstGeom>
        </p:spPr>
      </p:pic>
      <p:sp>
        <p:nvSpPr>
          <p:cNvPr id="20" name="テキスト ボックス 19">
            <a:extLst>
              <a:ext uri="{FF2B5EF4-FFF2-40B4-BE49-F238E27FC236}">
                <a16:creationId xmlns:a16="http://schemas.microsoft.com/office/drawing/2014/main" id="{3F48CCC5-027F-E332-E16B-9F5379D9D53F}"/>
              </a:ext>
            </a:extLst>
          </p:cNvPr>
          <p:cNvSpPr txBox="1"/>
          <p:nvPr/>
        </p:nvSpPr>
        <p:spPr>
          <a:xfrm>
            <a:off x="3140816" y="4912374"/>
            <a:ext cx="1585889" cy="253916"/>
          </a:xfrm>
          <a:prstGeom prst="rect">
            <a:avLst/>
          </a:prstGeom>
          <a:noFill/>
        </p:spPr>
        <p:txBody>
          <a:bodyPr wrap="square" rtlCol="0">
            <a:spAutoFit/>
          </a:bodyPr>
          <a:lstStyle/>
          <a:p>
            <a:r>
              <a:rPr kumimoji="1" lang="ja-JP" altLang="en-US" sz="1050" dirty="0"/>
              <a:t>（フェンス内の様子）</a:t>
            </a:r>
          </a:p>
        </p:txBody>
      </p:sp>
      <p:sp>
        <p:nvSpPr>
          <p:cNvPr id="21" name="テキスト ボックス 20">
            <a:extLst>
              <a:ext uri="{FF2B5EF4-FFF2-40B4-BE49-F238E27FC236}">
                <a16:creationId xmlns:a16="http://schemas.microsoft.com/office/drawing/2014/main" id="{94176F48-8302-F1BE-2943-3797597B32F1}"/>
              </a:ext>
            </a:extLst>
          </p:cNvPr>
          <p:cNvSpPr txBox="1"/>
          <p:nvPr/>
        </p:nvSpPr>
        <p:spPr>
          <a:xfrm>
            <a:off x="471486" y="6800662"/>
            <a:ext cx="398943" cy="369332"/>
          </a:xfrm>
          <a:prstGeom prst="rect">
            <a:avLst/>
          </a:prstGeom>
          <a:noFill/>
          <a:ln w="19050">
            <a:solidFill>
              <a:srgbClr val="FF0000"/>
            </a:solidFill>
          </a:ln>
        </p:spPr>
        <p:txBody>
          <a:bodyPr wrap="square" rtlCol="0">
            <a:spAutoFit/>
          </a:bodyPr>
          <a:lstStyle/>
          <a:p>
            <a:r>
              <a:rPr kumimoji="1" lang="ja-JP" altLang="en-US" dirty="0"/>
              <a:t>４</a:t>
            </a:r>
          </a:p>
        </p:txBody>
      </p:sp>
      <p:pic>
        <p:nvPicPr>
          <p:cNvPr id="23" name="図 22" descr="建物の前に立っている木&#10;&#10;AI 生成コンテンツは誤りを含む可能性があります。">
            <a:extLst>
              <a:ext uri="{FF2B5EF4-FFF2-40B4-BE49-F238E27FC236}">
                <a16:creationId xmlns:a16="http://schemas.microsoft.com/office/drawing/2014/main" id="{76D592B8-04DF-2F98-18A9-D7728CE1EC9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a:off x="110117" y="7711102"/>
            <a:ext cx="2890950" cy="2168212"/>
          </a:xfrm>
          <a:prstGeom prst="rect">
            <a:avLst/>
          </a:prstGeom>
        </p:spPr>
      </p:pic>
      <p:pic>
        <p:nvPicPr>
          <p:cNvPr id="25" name="図 24" descr="屋外, フェンス, 建物, グリーン が含まれている画像&#10;&#10;AI 生成コンテンツは誤りを含む可能性があります。">
            <a:extLst>
              <a:ext uri="{FF2B5EF4-FFF2-40B4-BE49-F238E27FC236}">
                <a16:creationId xmlns:a16="http://schemas.microsoft.com/office/drawing/2014/main" id="{0BE31D9B-6507-31D4-256A-EB53B2A22EC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5400000">
            <a:off x="3420616" y="7711101"/>
            <a:ext cx="2890948" cy="2168212"/>
          </a:xfrm>
          <a:prstGeom prst="rect">
            <a:avLst/>
          </a:prstGeom>
        </p:spPr>
      </p:pic>
      <p:sp>
        <p:nvSpPr>
          <p:cNvPr id="26" name="テキスト ボックス 25">
            <a:extLst>
              <a:ext uri="{FF2B5EF4-FFF2-40B4-BE49-F238E27FC236}">
                <a16:creationId xmlns:a16="http://schemas.microsoft.com/office/drawing/2014/main" id="{86B15979-37E1-4B3C-6D6D-DD1B71C14AB6}"/>
              </a:ext>
            </a:extLst>
          </p:cNvPr>
          <p:cNvSpPr txBox="1"/>
          <p:nvPr/>
        </p:nvSpPr>
        <p:spPr>
          <a:xfrm>
            <a:off x="448887" y="5415827"/>
            <a:ext cx="6211511" cy="938719"/>
          </a:xfrm>
          <a:prstGeom prst="rect">
            <a:avLst/>
          </a:prstGeom>
          <a:noFill/>
        </p:spPr>
        <p:txBody>
          <a:bodyPr wrap="square" rtlCol="0">
            <a:spAutoFit/>
          </a:bodyPr>
          <a:lstStyle/>
          <a:p>
            <a:r>
              <a:rPr kumimoji="1" lang="ja-JP" altLang="en-US" sz="1100" b="1" dirty="0"/>
              <a:t>＜剪定・伐採の方針＞</a:t>
            </a:r>
            <a:endParaRPr kumimoji="1" lang="en-US" altLang="ja-JP" sz="1100" dirty="0"/>
          </a:p>
          <a:p>
            <a:r>
              <a:rPr kumimoji="1" lang="ja-JP" altLang="en-US" sz="1100" dirty="0"/>
              <a:t>　樹木は道路にはみ出している箇所を剪定し、高さを約２．５ｍにそろえる。植え込みはグレーのフェンスより低い草木をすべて伐採する。フェンス内に残置されている枯れ枝等についても処分の対象とする。</a:t>
            </a:r>
          </a:p>
          <a:p>
            <a:endParaRPr kumimoji="1" lang="ja-JP" altLang="en-US" sz="1100" dirty="0"/>
          </a:p>
        </p:txBody>
      </p:sp>
      <p:sp>
        <p:nvSpPr>
          <p:cNvPr id="33" name="テキスト ボックス 32">
            <a:extLst>
              <a:ext uri="{FF2B5EF4-FFF2-40B4-BE49-F238E27FC236}">
                <a16:creationId xmlns:a16="http://schemas.microsoft.com/office/drawing/2014/main" id="{6CDAF4EB-A948-15A0-9C05-31D4D4740F71}"/>
              </a:ext>
            </a:extLst>
          </p:cNvPr>
          <p:cNvSpPr txBox="1"/>
          <p:nvPr/>
        </p:nvSpPr>
        <p:spPr>
          <a:xfrm>
            <a:off x="448887" y="11242804"/>
            <a:ext cx="6211511" cy="430887"/>
          </a:xfrm>
          <a:prstGeom prst="rect">
            <a:avLst/>
          </a:prstGeom>
          <a:noFill/>
        </p:spPr>
        <p:txBody>
          <a:bodyPr wrap="square" rtlCol="0">
            <a:spAutoFit/>
          </a:bodyPr>
          <a:lstStyle/>
          <a:p>
            <a:r>
              <a:rPr kumimoji="1" lang="ja-JP" altLang="en-US" sz="1100" b="1" dirty="0"/>
              <a:t>＜剪定・伐採の方針＞</a:t>
            </a:r>
            <a:endParaRPr kumimoji="1" lang="en-US" altLang="ja-JP" sz="1100" dirty="0"/>
          </a:p>
          <a:p>
            <a:r>
              <a:rPr kumimoji="1" lang="ja-JP" altLang="en-US" sz="1100" dirty="0"/>
              <a:t>　樹木は道路にはみ出している箇所を剪定し、高さを約２．５ｍにそろえる。</a:t>
            </a:r>
          </a:p>
        </p:txBody>
      </p:sp>
      <p:sp>
        <p:nvSpPr>
          <p:cNvPr id="34" name="テキスト ボックス 33">
            <a:extLst>
              <a:ext uri="{FF2B5EF4-FFF2-40B4-BE49-F238E27FC236}">
                <a16:creationId xmlns:a16="http://schemas.microsoft.com/office/drawing/2014/main" id="{78C5470D-F247-E217-8BCD-2561D1DD3528}"/>
              </a:ext>
            </a:extLst>
          </p:cNvPr>
          <p:cNvSpPr txBox="1"/>
          <p:nvPr/>
        </p:nvSpPr>
        <p:spPr>
          <a:xfrm>
            <a:off x="300634" y="10293464"/>
            <a:ext cx="1943802" cy="253916"/>
          </a:xfrm>
          <a:prstGeom prst="rect">
            <a:avLst/>
          </a:prstGeom>
          <a:noFill/>
        </p:spPr>
        <p:txBody>
          <a:bodyPr wrap="square" rtlCol="0">
            <a:spAutoFit/>
          </a:bodyPr>
          <a:lstStyle/>
          <a:p>
            <a:r>
              <a:rPr kumimoji="1" lang="ja-JP" altLang="en-US" sz="1050" dirty="0"/>
              <a:t>（建物敷地内からみた様子）</a:t>
            </a:r>
          </a:p>
        </p:txBody>
      </p:sp>
      <p:sp>
        <p:nvSpPr>
          <p:cNvPr id="35" name="テキスト ボックス 34">
            <a:extLst>
              <a:ext uri="{FF2B5EF4-FFF2-40B4-BE49-F238E27FC236}">
                <a16:creationId xmlns:a16="http://schemas.microsoft.com/office/drawing/2014/main" id="{842884D9-3D51-61FE-E859-19253AEE9FC1}"/>
              </a:ext>
            </a:extLst>
          </p:cNvPr>
          <p:cNvSpPr txBox="1"/>
          <p:nvPr/>
        </p:nvSpPr>
        <p:spPr>
          <a:xfrm>
            <a:off x="3711623" y="10293464"/>
            <a:ext cx="1744297" cy="253916"/>
          </a:xfrm>
          <a:prstGeom prst="rect">
            <a:avLst/>
          </a:prstGeom>
          <a:noFill/>
        </p:spPr>
        <p:txBody>
          <a:bodyPr wrap="square" rtlCol="0">
            <a:spAutoFit/>
          </a:bodyPr>
          <a:lstStyle/>
          <a:p>
            <a:r>
              <a:rPr kumimoji="1" lang="ja-JP" altLang="en-US" sz="1050" dirty="0"/>
              <a:t>（道路側からみた様子）</a:t>
            </a:r>
          </a:p>
        </p:txBody>
      </p:sp>
    </p:spTree>
    <p:extLst>
      <p:ext uri="{BB962C8B-B14F-4D97-AF65-F5344CB8AC3E}">
        <p14:creationId xmlns:p14="http://schemas.microsoft.com/office/powerpoint/2010/main" val="4089803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90B1C-5F33-33BD-07C9-77438BB66CE3}"/>
            </a:ext>
          </a:extLst>
        </p:cNvPr>
        <p:cNvGrpSpPr/>
        <p:nvPr/>
      </p:nvGrpSpPr>
      <p:grpSpPr>
        <a:xfrm>
          <a:off x="0" y="0"/>
          <a:ext cx="0" cy="0"/>
          <a:chOff x="0" y="0"/>
          <a:chExt cx="0" cy="0"/>
        </a:xfrm>
      </p:grpSpPr>
      <p:pic>
        <p:nvPicPr>
          <p:cNvPr id="36" name="図 35" descr="屋外, ストリート, 男, スポーツゲーム が含まれている画像&#10;&#10;AI 生成コンテンツは誤りを含む可能性があります。">
            <a:extLst>
              <a:ext uri="{FF2B5EF4-FFF2-40B4-BE49-F238E27FC236}">
                <a16:creationId xmlns:a16="http://schemas.microsoft.com/office/drawing/2014/main" id="{1BB12092-62D2-F89A-EC32-81791A185BF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214414" y="7629245"/>
            <a:ext cx="3143582" cy="2357687"/>
          </a:xfrm>
          <a:prstGeom prst="rect">
            <a:avLst/>
          </a:prstGeom>
        </p:spPr>
      </p:pic>
      <p:sp>
        <p:nvSpPr>
          <p:cNvPr id="2" name="タイトル 1">
            <a:extLst>
              <a:ext uri="{FF2B5EF4-FFF2-40B4-BE49-F238E27FC236}">
                <a16:creationId xmlns:a16="http://schemas.microsoft.com/office/drawing/2014/main" id="{510C1C69-1B29-DD4B-0E17-542B5BD467A9}"/>
              </a:ext>
            </a:extLst>
          </p:cNvPr>
          <p:cNvSpPr>
            <a:spLocks noGrp="1"/>
          </p:cNvSpPr>
          <p:nvPr>
            <p:ph type="title"/>
          </p:nvPr>
        </p:nvSpPr>
        <p:spPr>
          <a:xfrm>
            <a:off x="471488" y="649114"/>
            <a:ext cx="5915025" cy="631046"/>
          </a:xfrm>
        </p:spPr>
        <p:txBody>
          <a:bodyPr/>
          <a:lstStyle/>
          <a:p>
            <a:pPr algn="ctr"/>
            <a:r>
              <a:rPr lang="ja-JP" altLang="en-US" dirty="0"/>
              <a:t>剪定箇所</a:t>
            </a:r>
            <a:endParaRPr kumimoji="1" lang="ja-JP" altLang="en-US" dirty="0"/>
          </a:p>
        </p:txBody>
      </p:sp>
      <p:sp>
        <p:nvSpPr>
          <p:cNvPr id="3" name="テキスト ボックス 2">
            <a:extLst>
              <a:ext uri="{FF2B5EF4-FFF2-40B4-BE49-F238E27FC236}">
                <a16:creationId xmlns:a16="http://schemas.microsoft.com/office/drawing/2014/main" id="{FDE569F0-FEF7-7E06-FF8A-18C2B101786A}"/>
              </a:ext>
            </a:extLst>
          </p:cNvPr>
          <p:cNvSpPr txBox="1"/>
          <p:nvPr/>
        </p:nvSpPr>
        <p:spPr>
          <a:xfrm>
            <a:off x="471487" y="1396538"/>
            <a:ext cx="398943" cy="369332"/>
          </a:xfrm>
          <a:prstGeom prst="rect">
            <a:avLst/>
          </a:prstGeom>
          <a:noFill/>
          <a:ln w="19050">
            <a:solidFill>
              <a:srgbClr val="FF0000"/>
            </a:solidFill>
          </a:ln>
        </p:spPr>
        <p:txBody>
          <a:bodyPr wrap="square" rtlCol="0">
            <a:spAutoFit/>
          </a:bodyPr>
          <a:lstStyle/>
          <a:p>
            <a:r>
              <a:rPr kumimoji="1" lang="ja-JP" altLang="en-US" dirty="0"/>
              <a:t>５</a:t>
            </a:r>
          </a:p>
        </p:txBody>
      </p:sp>
      <p:cxnSp>
        <p:nvCxnSpPr>
          <p:cNvPr id="5" name="直線コネクタ 4">
            <a:extLst>
              <a:ext uri="{FF2B5EF4-FFF2-40B4-BE49-F238E27FC236}">
                <a16:creationId xmlns:a16="http://schemas.microsoft.com/office/drawing/2014/main" id="{358918EC-2C29-0BFA-73EB-32646A7EBC7E}"/>
              </a:ext>
            </a:extLst>
          </p:cNvPr>
          <p:cNvCxnSpPr/>
          <p:nvPr/>
        </p:nvCxnSpPr>
        <p:spPr>
          <a:xfrm>
            <a:off x="471487" y="1280160"/>
            <a:ext cx="5937626" cy="0"/>
          </a:xfrm>
          <a:prstGeom prst="line">
            <a:avLst/>
          </a:prstGeom>
        </p:spPr>
        <p:style>
          <a:lnRef idx="2">
            <a:schemeClr val="dk1"/>
          </a:lnRef>
          <a:fillRef idx="0">
            <a:schemeClr val="dk1"/>
          </a:fillRef>
          <a:effectRef idx="1">
            <a:schemeClr val="dk1"/>
          </a:effectRef>
          <a:fontRef idx="minor">
            <a:schemeClr val="tx1"/>
          </a:fontRef>
        </p:style>
      </p:cxnSp>
      <p:cxnSp>
        <p:nvCxnSpPr>
          <p:cNvPr id="14" name="直線コネクタ 13">
            <a:extLst>
              <a:ext uri="{FF2B5EF4-FFF2-40B4-BE49-F238E27FC236}">
                <a16:creationId xmlns:a16="http://schemas.microsoft.com/office/drawing/2014/main" id="{4DC372C8-0C4C-B8A9-4BE0-CDCD7CF6A725}"/>
              </a:ext>
            </a:extLst>
          </p:cNvPr>
          <p:cNvCxnSpPr/>
          <p:nvPr/>
        </p:nvCxnSpPr>
        <p:spPr>
          <a:xfrm>
            <a:off x="448887" y="6611389"/>
            <a:ext cx="5937626" cy="0"/>
          </a:xfrm>
          <a:prstGeom prst="line">
            <a:avLst/>
          </a:prstGeom>
        </p:spPr>
        <p:style>
          <a:lnRef idx="2">
            <a:schemeClr val="dk1"/>
          </a:lnRef>
          <a:fillRef idx="0">
            <a:schemeClr val="dk1"/>
          </a:fillRef>
          <a:effectRef idx="1">
            <a:schemeClr val="dk1"/>
          </a:effectRef>
          <a:fontRef idx="minor">
            <a:schemeClr val="tx1"/>
          </a:fontRef>
        </p:style>
      </p:cxnSp>
      <p:sp>
        <p:nvSpPr>
          <p:cNvPr id="21" name="テキスト ボックス 20">
            <a:extLst>
              <a:ext uri="{FF2B5EF4-FFF2-40B4-BE49-F238E27FC236}">
                <a16:creationId xmlns:a16="http://schemas.microsoft.com/office/drawing/2014/main" id="{6EA97EFD-02CC-1C4C-39FA-2DFC6C5F5652}"/>
              </a:ext>
            </a:extLst>
          </p:cNvPr>
          <p:cNvSpPr txBox="1"/>
          <p:nvPr/>
        </p:nvSpPr>
        <p:spPr>
          <a:xfrm>
            <a:off x="471486" y="6800662"/>
            <a:ext cx="398943" cy="369332"/>
          </a:xfrm>
          <a:prstGeom prst="rect">
            <a:avLst/>
          </a:prstGeom>
          <a:noFill/>
          <a:ln w="19050">
            <a:solidFill>
              <a:srgbClr val="FF0000"/>
            </a:solidFill>
          </a:ln>
        </p:spPr>
        <p:txBody>
          <a:bodyPr wrap="square" rtlCol="0">
            <a:spAutoFit/>
          </a:bodyPr>
          <a:lstStyle/>
          <a:p>
            <a:r>
              <a:rPr kumimoji="1" lang="ja-JP" altLang="en-US" dirty="0"/>
              <a:t>６</a:t>
            </a:r>
          </a:p>
        </p:txBody>
      </p:sp>
      <p:sp>
        <p:nvSpPr>
          <p:cNvPr id="33" name="テキスト ボックス 32">
            <a:extLst>
              <a:ext uri="{FF2B5EF4-FFF2-40B4-BE49-F238E27FC236}">
                <a16:creationId xmlns:a16="http://schemas.microsoft.com/office/drawing/2014/main" id="{A618E27C-9C39-AECA-0D56-AAF6E9735DF3}"/>
              </a:ext>
            </a:extLst>
          </p:cNvPr>
          <p:cNvSpPr txBox="1"/>
          <p:nvPr/>
        </p:nvSpPr>
        <p:spPr>
          <a:xfrm>
            <a:off x="431993" y="11141516"/>
            <a:ext cx="6211511" cy="430887"/>
          </a:xfrm>
          <a:prstGeom prst="rect">
            <a:avLst/>
          </a:prstGeom>
          <a:noFill/>
        </p:spPr>
        <p:txBody>
          <a:bodyPr wrap="square" rtlCol="0">
            <a:spAutoFit/>
          </a:bodyPr>
          <a:lstStyle/>
          <a:p>
            <a:r>
              <a:rPr kumimoji="1" lang="ja-JP" altLang="en-US" sz="1100" b="1" dirty="0"/>
              <a:t>＜剪定・伐採の方針＞</a:t>
            </a:r>
            <a:endParaRPr kumimoji="1" lang="en-US" altLang="ja-JP" sz="1100" dirty="0"/>
          </a:p>
          <a:p>
            <a:r>
              <a:rPr kumimoji="1" lang="ja-JP" altLang="en-US" sz="1100" dirty="0"/>
              <a:t>　樹木は道路にはみ出している箇所を剪定し、高さを約２．５ｍに整えて剪定。</a:t>
            </a:r>
          </a:p>
        </p:txBody>
      </p:sp>
      <p:sp>
        <p:nvSpPr>
          <p:cNvPr id="34" name="テキスト ボックス 33">
            <a:extLst>
              <a:ext uri="{FF2B5EF4-FFF2-40B4-BE49-F238E27FC236}">
                <a16:creationId xmlns:a16="http://schemas.microsoft.com/office/drawing/2014/main" id="{E30A0F75-3FAF-4ADA-1982-C002C13FD093}"/>
              </a:ext>
            </a:extLst>
          </p:cNvPr>
          <p:cNvSpPr txBox="1"/>
          <p:nvPr/>
        </p:nvSpPr>
        <p:spPr>
          <a:xfrm>
            <a:off x="431994" y="10379877"/>
            <a:ext cx="1744297" cy="253916"/>
          </a:xfrm>
          <a:prstGeom prst="rect">
            <a:avLst/>
          </a:prstGeom>
          <a:noFill/>
        </p:spPr>
        <p:txBody>
          <a:bodyPr wrap="square" rtlCol="0">
            <a:spAutoFit/>
          </a:bodyPr>
          <a:lstStyle/>
          <a:p>
            <a:r>
              <a:rPr kumimoji="1" lang="ja-JP" altLang="en-US" sz="1050" dirty="0"/>
              <a:t>（建物内からみた様子）</a:t>
            </a:r>
          </a:p>
        </p:txBody>
      </p:sp>
      <p:sp>
        <p:nvSpPr>
          <p:cNvPr id="35" name="テキスト ボックス 34">
            <a:extLst>
              <a:ext uri="{FF2B5EF4-FFF2-40B4-BE49-F238E27FC236}">
                <a16:creationId xmlns:a16="http://schemas.microsoft.com/office/drawing/2014/main" id="{37B4E0A8-C44B-5D50-8AB3-281C4EDE4028}"/>
              </a:ext>
            </a:extLst>
          </p:cNvPr>
          <p:cNvSpPr txBox="1"/>
          <p:nvPr/>
        </p:nvSpPr>
        <p:spPr>
          <a:xfrm>
            <a:off x="3537749" y="10379877"/>
            <a:ext cx="1744297" cy="253916"/>
          </a:xfrm>
          <a:prstGeom prst="rect">
            <a:avLst/>
          </a:prstGeom>
          <a:noFill/>
        </p:spPr>
        <p:txBody>
          <a:bodyPr wrap="square" rtlCol="0">
            <a:spAutoFit/>
          </a:bodyPr>
          <a:lstStyle/>
          <a:p>
            <a:r>
              <a:rPr kumimoji="1" lang="ja-JP" altLang="en-US" sz="1050" dirty="0"/>
              <a:t>（道路側からみた様子）</a:t>
            </a:r>
          </a:p>
        </p:txBody>
      </p:sp>
      <p:pic>
        <p:nvPicPr>
          <p:cNvPr id="10" name="図 9" descr="家の庭&#10;&#10;AI 生成コンテンツは誤りを含む可能性があります。">
            <a:extLst>
              <a:ext uri="{FF2B5EF4-FFF2-40B4-BE49-F238E27FC236}">
                <a16:creationId xmlns:a16="http://schemas.microsoft.com/office/drawing/2014/main" id="{D9C48E2B-6914-0343-68AD-F7522D3AD3B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214415" y="2262575"/>
            <a:ext cx="3143581" cy="2357686"/>
          </a:xfrm>
          <a:prstGeom prst="rect">
            <a:avLst/>
          </a:prstGeom>
        </p:spPr>
      </p:pic>
      <p:pic>
        <p:nvPicPr>
          <p:cNvPr id="13" name="図 12" descr="建物の前に立っている木&#10;&#10;AI 生成コンテンツは誤りを含む可能性があります。">
            <a:extLst>
              <a:ext uri="{FF2B5EF4-FFF2-40B4-BE49-F238E27FC236}">
                <a16:creationId xmlns:a16="http://schemas.microsoft.com/office/drawing/2014/main" id="{74C1A434-13B4-2D6F-2E6A-640325DEF01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a:off x="3318676" y="2262572"/>
            <a:ext cx="3143582" cy="2357687"/>
          </a:xfrm>
          <a:prstGeom prst="rect">
            <a:avLst/>
          </a:prstGeom>
        </p:spPr>
      </p:pic>
      <p:sp>
        <p:nvSpPr>
          <p:cNvPr id="15" name="テキスト ボックス 14">
            <a:extLst>
              <a:ext uri="{FF2B5EF4-FFF2-40B4-BE49-F238E27FC236}">
                <a16:creationId xmlns:a16="http://schemas.microsoft.com/office/drawing/2014/main" id="{6F2F0510-3FAE-43DA-D632-963520D241ED}"/>
              </a:ext>
            </a:extLst>
          </p:cNvPr>
          <p:cNvSpPr txBox="1"/>
          <p:nvPr/>
        </p:nvSpPr>
        <p:spPr>
          <a:xfrm>
            <a:off x="431994" y="5995395"/>
            <a:ext cx="6211511" cy="430887"/>
          </a:xfrm>
          <a:prstGeom prst="rect">
            <a:avLst/>
          </a:prstGeom>
          <a:noFill/>
        </p:spPr>
        <p:txBody>
          <a:bodyPr wrap="square" rtlCol="0">
            <a:spAutoFit/>
          </a:bodyPr>
          <a:lstStyle/>
          <a:p>
            <a:r>
              <a:rPr kumimoji="1" lang="ja-JP" altLang="en-US" sz="1100" b="1" dirty="0"/>
              <a:t>＜剪定・伐採の方針＞</a:t>
            </a:r>
            <a:endParaRPr kumimoji="1" lang="en-US" altLang="ja-JP" sz="1100" dirty="0"/>
          </a:p>
          <a:p>
            <a:r>
              <a:rPr kumimoji="1" lang="ja-JP" altLang="en-US" sz="1100" dirty="0"/>
              <a:t>　樹木は道路にはみ出している箇所を剪定し、高さを約２．５ｍに整えて剪定。</a:t>
            </a:r>
          </a:p>
        </p:txBody>
      </p:sp>
      <p:sp>
        <p:nvSpPr>
          <p:cNvPr id="24" name="テキスト ボックス 23">
            <a:extLst>
              <a:ext uri="{FF2B5EF4-FFF2-40B4-BE49-F238E27FC236}">
                <a16:creationId xmlns:a16="http://schemas.microsoft.com/office/drawing/2014/main" id="{00C75A58-3252-A78B-F310-571BCB8A4945}"/>
              </a:ext>
            </a:extLst>
          </p:cNvPr>
          <p:cNvSpPr txBox="1"/>
          <p:nvPr/>
        </p:nvSpPr>
        <p:spPr>
          <a:xfrm>
            <a:off x="431994" y="5013206"/>
            <a:ext cx="1943802" cy="253916"/>
          </a:xfrm>
          <a:prstGeom prst="rect">
            <a:avLst/>
          </a:prstGeom>
          <a:noFill/>
        </p:spPr>
        <p:txBody>
          <a:bodyPr wrap="square" rtlCol="0">
            <a:spAutoFit/>
          </a:bodyPr>
          <a:lstStyle/>
          <a:p>
            <a:r>
              <a:rPr kumimoji="1" lang="ja-JP" altLang="en-US" sz="1050" dirty="0"/>
              <a:t>（建物敷地内からみた様子）</a:t>
            </a:r>
          </a:p>
        </p:txBody>
      </p:sp>
      <p:sp>
        <p:nvSpPr>
          <p:cNvPr id="29" name="テキスト ボックス 28">
            <a:extLst>
              <a:ext uri="{FF2B5EF4-FFF2-40B4-BE49-F238E27FC236}">
                <a16:creationId xmlns:a16="http://schemas.microsoft.com/office/drawing/2014/main" id="{B292D39B-1B2B-C000-F0F0-249375F3D00E}"/>
              </a:ext>
            </a:extLst>
          </p:cNvPr>
          <p:cNvSpPr txBox="1"/>
          <p:nvPr/>
        </p:nvSpPr>
        <p:spPr>
          <a:xfrm>
            <a:off x="3610057" y="5006696"/>
            <a:ext cx="1744297" cy="253916"/>
          </a:xfrm>
          <a:prstGeom prst="rect">
            <a:avLst/>
          </a:prstGeom>
          <a:noFill/>
        </p:spPr>
        <p:txBody>
          <a:bodyPr wrap="square" rtlCol="0">
            <a:spAutoFit/>
          </a:bodyPr>
          <a:lstStyle/>
          <a:p>
            <a:r>
              <a:rPr kumimoji="1" lang="ja-JP" altLang="en-US" sz="1050" dirty="0"/>
              <a:t>（道路側からみた様子）</a:t>
            </a:r>
          </a:p>
        </p:txBody>
      </p:sp>
      <p:pic>
        <p:nvPicPr>
          <p:cNvPr id="31" name="図 30" descr="木のそばの交通標識&#10;&#10;AI 生成コンテンツは誤りを含む可能性があります。">
            <a:extLst>
              <a:ext uri="{FF2B5EF4-FFF2-40B4-BE49-F238E27FC236}">
                <a16:creationId xmlns:a16="http://schemas.microsoft.com/office/drawing/2014/main" id="{032B2F4C-238C-6C23-A691-2B5CC7383E7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5400000">
            <a:off x="3318675" y="7629245"/>
            <a:ext cx="3143579" cy="2357684"/>
          </a:xfrm>
          <a:prstGeom prst="rect">
            <a:avLst/>
          </a:prstGeom>
        </p:spPr>
      </p:pic>
    </p:spTree>
    <p:extLst>
      <p:ext uri="{BB962C8B-B14F-4D97-AF65-F5344CB8AC3E}">
        <p14:creationId xmlns:p14="http://schemas.microsoft.com/office/powerpoint/2010/main" val="2488690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8D81EC-293E-BC23-EEAC-2E385335242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84E7408D-CAD1-CC8A-710B-891DD38A3629}"/>
              </a:ext>
            </a:extLst>
          </p:cNvPr>
          <p:cNvSpPr>
            <a:spLocks noGrp="1"/>
          </p:cNvSpPr>
          <p:nvPr>
            <p:ph type="title"/>
          </p:nvPr>
        </p:nvSpPr>
        <p:spPr>
          <a:xfrm>
            <a:off x="471488" y="649114"/>
            <a:ext cx="5915025" cy="631046"/>
          </a:xfrm>
        </p:spPr>
        <p:txBody>
          <a:bodyPr/>
          <a:lstStyle/>
          <a:p>
            <a:pPr algn="ctr"/>
            <a:r>
              <a:rPr lang="ja-JP" altLang="en-US" dirty="0"/>
              <a:t>伐採箇所</a:t>
            </a:r>
            <a:endParaRPr kumimoji="1" lang="ja-JP" altLang="en-US" dirty="0"/>
          </a:p>
        </p:txBody>
      </p:sp>
      <p:cxnSp>
        <p:nvCxnSpPr>
          <p:cNvPr id="5" name="直線コネクタ 4">
            <a:extLst>
              <a:ext uri="{FF2B5EF4-FFF2-40B4-BE49-F238E27FC236}">
                <a16:creationId xmlns:a16="http://schemas.microsoft.com/office/drawing/2014/main" id="{65BB9848-26FB-5CBE-F1FF-CF79CC824130}"/>
              </a:ext>
            </a:extLst>
          </p:cNvPr>
          <p:cNvCxnSpPr/>
          <p:nvPr/>
        </p:nvCxnSpPr>
        <p:spPr>
          <a:xfrm>
            <a:off x="471487" y="1280160"/>
            <a:ext cx="5937626" cy="0"/>
          </a:xfrm>
          <a:prstGeom prst="line">
            <a:avLst/>
          </a:prstGeom>
        </p:spPr>
        <p:style>
          <a:lnRef idx="2">
            <a:schemeClr val="dk1"/>
          </a:lnRef>
          <a:fillRef idx="0">
            <a:schemeClr val="dk1"/>
          </a:fillRef>
          <a:effectRef idx="1">
            <a:schemeClr val="dk1"/>
          </a:effectRef>
          <a:fontRef idx="minor">
            <a:schemeClr val="tx1"/>
          </a:fontRef>
        </p:style>
      </p:cxnSp>
      <p:sp>
        <p:nvSpPr>
          <p:cNvPr id="4" name="テキスト ボックス 3">
            <a:extLst>
              <a:ext uri="{FF2B5EF4-FFF2-40B4-BE49-F238E27FC236}">
                <a16:creationId xmlns:a16="http://schemas.microsoft.com/office/drawing/2014/main" id="{785A4639-6D06-7360-3083-1721C1227253}"/>
              </a:ext>
            </a:extLst>
          </p:cNvPr>
          <p:cNvSpPr txBox="1"/>
          <p:nvPr/>
        </p:nvSpPr>
        <p:spPr>
          <a:xfrm>
            <a:off x="3229528" y="1541874"/>
            <a:ext cx="398943" cy="369332"/>
          </a:xfrm>
          <a:prstGeom prst="rect">
            <a:avLst/>
          </a:prstGeom>
          <a:noFill/>
          <a:ln w="19050">
            <a:solidFill>
              <a:srgbClr val="00B0F0"/>
            </a:solidFill>
          </a:ln>
        </p:spPr>
        <p:txBody>
          <a:bodyPr wrap="square" rtlCol="0">
            <a:spAutoFit/>
          </a:bodyPr>
          <a:lstStyle/>
          <a:p>
            <a:r>
              <a:rPr kumimoji="1" lang="ja-JP" altLang="en-US" dirty="0"/>
              <a:t>８</a:t>
            </a:r>
          </a:p>
        </p:txBody>
      </p:sp>
      <p:sp>
        <p:nvSpPr>
          <p:cNvPr id="6" name="テキスト ボックス 5">
            <a:extLst>
              <a:ext uri="{FF2B5EF4-FFF2-40B4-BE49-F238E27FC236}">
                <a16:creationId xmlns:a16="http://schemas.microsoft.com/office/drawing/2014/main" id="{A0300B8A-7121-F5EB-42F1-FE33212B663E}"/>
              </a:ext>
            </a:extLst>
          </p:cNvPr>
          <p:cNvSpPr txBox="1"/>
          <p:nvPr/>
        </p:nvSpPr>
        <p:spPr>
          <a:xfrm>
            <a:off x="471486" y="1541874"/>
            <a:ext cx="398943" cy="369332"/>
          </a:xfrm>
          <a:prstGeom prst="rect">
            <a:avLst/>
          </a:prstGeom>
          <a:noFill/>
          <a:ln w="19050">
            <a:solidFill>
              <a:srgbClr val="00B0F0"/>
            </a:solidFill>
          </a:ln>
        </p:spPr>
        <p:txBody>
          <a:bodyPr wrap="square" rtlCol="0">
            <a:spAutoFit/>
          </a:bodyPr>
          <a:lstStyle/>
          <a:p>
            <a:r>
              <a:rPr kumimoji="1" lang="ja-JP" altLang="en-US" dirty="0"/>
              <a:t>７</a:t>
            </a:r>
          </a:p>
        </p:txBody>
      </p:sp>
      <p:pic>
        <p:nvPicPr>
          <p:cNvPr id="8" name="図 7" descr="緑の木々&#10;&#10;AI 生成コンテンツは誤りを含む可能性があります。">
            <a:extLst>
              <a:ext uri="{FF2B5EF4-FFF2-40B4-BE49-F238E27FC236}">
                <a16:creationId xmlns:a16="http://schemas.microsoft.com/office/drawing/2014/main" id="{C4A05832-7D4B-9E9C-DC9F-B3C507CDECC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89909" y="2368321"/>
            <a:ext cx="3052616" cy="2289462"/>
          </a:xfrm>
          <a:prstGeom prst="rect">
            <a:avLst/>
          </a:prstGeom>
        </p:spPr>
      </p:pic>
      <p:pic>
        <p:nvPicPr>
          <p:cNvPr id="12" name="図 11" descr="屋外, 建物, 歩道, ストリート が含まれている画像&#10;&#10;AI 生成コンテンツは誤りを含む可能性があります。">
            <a:extLst>
              <a:ext uri="{FF2B5EF4-FFF2-40B4-BE49-F238E27FC236}">
                <a16:creationId xmlns:a16="http://schemas.microsoft.com/office/drawing/2014/main" id="{6E5A6477-85D5-7DC8-CC69-7EDA43E9B5B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2847951" y="2368320"/>
            <a:ext cx="3052617" cy="2289463"/>
          </a:xfrm>
          <a:prstGeom prst="rect">
            <a:avLst/>
          </a:prstGeom>
        </p:spPr>
      </p:pic>
      <p:pic>
        <p:nvPicPr>
          <p:cNvPr id="20" name="図 19" descr="緑の木々茶色の建物&#10;&#10;AI 生成コンテンツは誤りを含む可能性があります。">
            <a:extLst>
              <a:ext uri="{FF2B5EF4-FFF2-40B4-BE49-F238E27FC236}">
                <a16:creationId xmlns:a16="http://schemas.microsoft.com/office/drawing/2014/main" id="{A5FDE726-7A51-000E-34FF-3C2B995B299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a:off x="89908" y="6325178"/>
            <a:ext cx="3052616" cy="2289462"/>
          </a:xfrm>
          <a:prstGeom prst="rect">
            <a:avLst/>
          </a:prstGeom>
        </p:spPr>
      </p:pic>
      <p:sp>
        <p:nvSpPr>
          <p:cNvPr id="22" name="テキスト ボックス 21">
            <a:extLst>
              <a:ext uri="{FF2B5EF4-FFF2-40B4-BE49-F238E27FC236}">
                <a16:creationId xmlns:a16="http://schemas.microsoft.com/office/drawing/2014/main" id="{0C37FCA2-0E36-6B5E-4B5D-CC43D37CDFA2}"/>
              </a:ext>
            </a:extLst>
          </p:cNvPr>
          <p:cNvSpPr txBox="1"/>
          <p:nvPr/>
        </p:nvSpPr>
        <p:spPr>
          <a:xfrm>
            <a:off x="471485" y="5394422"/>
            <a:ext cx="398943" cy="369332"/>
          </a:xfrm>
          <a:prstGeom prst="rect">
            <a:avLst/>
          </a:prstGeom>
          <a:noFill/>
          <a:ln w="19050">
            <a:solidFill>
              <a:srgbClr val="00B0F0"/>
            </a:solidFill>
          </a:ln>
        </p:spPr>
        <p:txBody>
          <a:bodyPr wrap="square" rtlCol="0">
            <a:spAutoFit/>
          </a:bodyPr>
          <a:lstStyle/>
          <a:p>
            <a:r>
              <a:rPr kumimoji="1" lang="ja-JP" altLang="en-US" dirty="0"/>
              <a:t>９</a:t>
            </a:r>
          </a:p>
        </p:txBody>
      </p:sp>
      <p:pic>
        <p:nvPicPr>
          <p:cNvPr id="25" name="図 24" descr="屋外, グリーン, 座る, 草 が含まれている画像&#10;&#10;AI 生成コンテンツは誤りを含む可能性があります。">
            <a:extLst>
              <a:ext uri="{FF2B5EF4-FFF2-40B4-BE49-F238E27FC236}">
                <a16:creationId xmlns:a16="http://schemas.microsoft.com/office/drawing/2014/main" id="{8F51BE6E-EDDB-C94A-7349-404C79900BE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5400000">
            <a:off x="3623772" y="6325178"/>
            <a:ext cx="3052616" cy="2289462"/>
          </a:xfrm>
          <a:prstGeom prst="rect">
            <a:avLst/>
          </a:prstGeom>
        </p:spPr>
      </p:pic>
      <p:sp>
        <p:nvSpPr>
          <p:cNvPr id="26" name="矢印: 右 25">
            <a:extLst>
              <a:ext uri="{FF2B5EF4-FFF2-40B4-BE49-F238E27FC236}">
                <a16:creationId xmlns:a16="http://schemas.microsoft.com/office/drawing/2014/main" id="{65F1CAB4-C01F-BCF1-B1CA-022B13682D5F}"/>
              </a:ext>
            </a:extLst>
          </p:cNvPr>
          <p:cNvSpPr/>
          <p:nvPr/>
        </p:nvSpPr>
        <p:spPr>
          <a:xfrm>
            <a:off x="2794330" y="7277794"/>
            <a:ext cx="1177636" cy="25768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テキスト ボックス 26">
            <a:extLst>
              <a:ext uri="{FF2B5EF4-FFF2-40B4-BE49-F238E27FC236}">
                <a16:creationId xmlns:a16="http://schemas.microsoft.com/office/drawing/2014/main" id="{42367923-B5B5-6456-A210-CBBEBCD333B2}"/>
              </a:ext>
            </a:extLst>
          </p:cNvPr>
          <p:cNvSpPr txBox="1"/>
          <p:nvPr/>
        </p:nvSpPr>
        <p:spPr>
          <a:xfrm>
            <a:off x="2959199" y="7014141"/>
            <a:ext cx="847898" cy="276999"/>
          </a:xfrm>
          <a:prstGeom prst="rect">
            <a:avLst/>
          </a:prstGeom>
          <a:noFill/>
        </p:spPr>
        <p:txBody>
          <a:bodyPr wrap="square" rtlCol="0">
            <a:spAutoFit/>
          </a:bodyPr>
          <a:lstStyle/>
          <a:p>
            <a:r>
              <a:rPr kumimoji="1" lang="ja-JP" altLang="en-US" sz="1200" dirty="0"/>
              <a:t>中の様子</a:t>
            </a:r>
          </a:p>
        </p:txBody>
      </p:sp>
      <p:sp>
        <p:nvSpPr>
          <p:cNvPr id="28" name="テキスト ボックス 27">
            <a:extLst>
              <a:ext uri="{FF2B5EF4-FFF2-40B4-BE49-F238E27FC236}">
                <a16:creationId xmlns:a16="http://schemas.microsoft.com/office/drawing/2014/main" id="{F14DD451-4B05-D537-29DC-F552DBA219BB}"/>
              </a:ext>
            </a:extLst>
          </p:cNvPr>
          <p:cNvSpPr txBox="1"/>
          <p:nvPr/>
        </p:nvSpPr>
        <p:spPr>
          <a:xfrm>
            <a:off x="471485" y="9900458"/>
            <a:ext cx="6211511" cy="430887"/>
          </a:xfrm>
          <a:prstGeom prst="rect">
            <a:avLst/>
          </a:prstGeom>
          <a:noFill/>
        </p:spPr>
        <p:txBody>
          <a:bodyPr wrap="square" rtlCol="0">
            <a:spAutoFit/>
          </a:bodyPr>
          <a:lstStyle/>
          <a:p>
            <a:r>
              <a:rPr kumimoji="1" lang="ja-JP" altLang="en-US" sz="1100" b="1" dirty="0"/>
              <a:t>＜剪定・伐採の方針＞</a:t>
            </a:r>
            <a:endParaRPr kumimoji="1" lang="en-US" altLang="ja-JP" sz="1100" dirty="0"/>
          </a:p>
          <a:p>
            <a:r>
              <a:rPr kumimoji="1" lang="ja-JP" altLang="en-US" sz="1100" dirty="0"/>
              <a:t>　すべて伐採及び除草。</a:t>
            </a:r>
          </a:p>
        </p:txBody>
      </p:sp>
    </p:spTree>
    <p:extLst>
      <p:ext uri="{BB962C8B-B14F-4D97-AF65-F5344CB8AC3E}">
        <p14:creationId xmlns:p14="http://schemas.microsoft.com/office/powerpoint/2010/main" val="37861851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70A7EE-725D-C6C8-685A-309304457045}"/>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ABA51B34-52CE-DF14-98F7-185E0D5E9A8C}"/>
              </a:ext>
            </a:extLst>
          </p:cNvPr>
          <p:cNvSpPr>
            <a:spLocks noGrp="1"/>
          </p:cNvSpPr>
          <p:nvPr>
            <p:ph type="title"/>
          </p:nvPr>
        </p:nvSpPr>
        <p:spPr>
          <a:xfrm>
            <a:off x="471488" y="649114"/>
            <a:ext cx="5915025" cy="631046"/>
          </a:xfrm>
        </p:spPr>
        <p:txBody>
          <a:bodyPr/>
          <a:lstStyle/>
          <a:p>
            <a:pPr algn="ctr"/>
            <a:r>
              <a:rPr lang="ja-JP" altLang="en-US" dirty="0"/>
              <a:t>伐採箇所</a:t>
            </a:r>
            <a:endParaRPr kumimoji="1" lang="ja-JP" altLang="en-US" dirty="0"/>
          </a:p>
        </p:txBody>
      </p:sp>
      <p:cxnSp>
        <p:nvCxnSpPr>
          <p:cNvPr id="5" name="直線コネクタ 4">
            <a:extLst>
              <a:ext uri="{FF2B5EF4-FFF2-40B4-BE49-F238E27FC236}">
                <a16:creationId xmlns:a16="http://schemas.microsoft.com/office/drawing/2014/main" id="{D02FD392-0EC1-1401-4097-6A15D1CE8437}"/>
              </a:ext>
            </a:extLst>
          </p:cNvPr>
          <p:cNvCxnSpPr/>
          <p:nvPr/>
        </p:nvCxnSpPr>
        <p:spPr>
          <a:xfrm>
            <a:off x="471487" y="1280160"/>
            <a:ext cx="5937626" cy="0"/>
          </a:xfrm>
          <a:prstGeom prst="line">
            <a:avLst/>
          </a:prstGeom>
        </p:spPr>
        <p:style>
          <a:lnRef idx="2">
            <a:schemeClr val="dk1"/>
          </a:lnRef>
          <a:fillRef idx="0">
            <a:schemeClr val="dk1"/>
          </a:fillRef>
          <a:effectRef idx="1">
            <a:schemeClr val="dk1"/>
          </a:effectRef>
          <a:fontRef idx="minor">
            <a:schemeClr val="tx1"/>
          </a:fontRef>
        </p:style>
      </p:cxnSp>
      <p:sp>
        <p:nvSpPr>
          <p:cNvPr id="6" name="テキスト ボックス 5">
            <a:extLst>
              <a:ext uri="{FF2B5EF4-FFF2-40B4-BE49-F238E27FC236}">
                <a16:creationId xmlns:a16="http://schemas.microsoft.com/office/drawing/2014/main" id="{128F99D9-2DAC-3DD7-4A00-01C1CA712018}"/>
              </a:ext>
            </a:extLst>
          </p:cNvPr>
          <p:cNvSpPr txBox="1"/>
          <p:nvPr/>
        </p:nvSpPr>
        <p:spPr>
          <a:xfrm>
            <a:off x="471486" y="1541874"/>
            <a:ext cx="398943" cy="369332"/>
          </a:xfrm>
          <a:prstGeom prst="rect">
            <a:avLst/>
          </a:prstGeom>
          <a:noFill/>
          <a:ln w="19050">
            <a:solidFill>
              <a:srgbClr val="00B0F0"/>
            </a:solidFill>
          </a:ln>
        </p:spPr>
        <p:txBody>
          <a:bodyPr wrap="square" rtlCol="0">
            <a:spAutoFit/>
          </a:bodyPr>
          <a:lstStyle/>
          <a:p>
            <a:endParaRPr kumimoji="1" lang="ja-JP" altLang="en-US" dirty="0"/>
          </a:p>
        </p:txBody>
      </p:sp>
      <p:sp>
        <p:nvSpPr>
          <p:cNvPr id="3" name="テキスト ボックス 2">
            <a:extLst>
              <a:ext uri="{FF2B5EF4-FFF2-40B4-BE49-F238E27FC236}">
                <a16:creationId xmlns:a16="http://schemas.microsoft.com/office/drawing/2014/main" id="{23E1432C-8E0D-E722-C0C9-F616353E563C}"/>
              </a:ext>
            </a:extLst>
          </p:cNvPr>
          <p:cNvSpPr txBox="1"/>
          <p:nvPr/>
        </p:nvSpPr>
        <p:spPr>
          <a:xfrm>
            <a:off x="448887" y="1581202"/>
            <a:ext cx="463996" cy="369332"/>
          </a:xfrm>
          <a:prstGeom prst="rect">
            <a:avLst/>
          </a:prstGeom>
          <a:noFill/>
        </p:spPr>
        <p:txBody>
          <a:bodyPr wrap="square" rtlCol="0">
            <a:spAutoFit/>
          </a:bodyPr>
          <a:lstStyle/>
          <a:p>
            <a:r>
              <a:rPr kumimoji="1" lang="en-US" altLang="ja-JP" dirty="0">
                <a:latin typeface="+mn-ea"/>
              </a:rPr>
              <a:t>10</a:t>
            </a:r>
            <a:endParaRPr kumimoji="1" lang="ja-JP" altLang="en-US" dirty="0">
              <a:latin typeface="+mn-ea"/>
            </a:endParaRPr>
          </a:p>
        </p:txBody>
      </p:sp>
      <p:pic>
        <p:nvPicPr>
          <p:cNvPr id="10" name="図 9" descr="屋外, 建物, 横, ストリート が含まれている画像&#10;&#10;AI 生成コンテンツは誤りを含む可能性があります。">
            <a:extLst>
              <a:ext uri="{FF2B5EF4-FFF2-40B4-BE49-F238E27FC236}">
                <a16:creationId xmlns:a16="http://schemas.microsoft.com/office/drawing/2014/main" id="{B6012887-4D43-826A-F6D5-FE579F38FC4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128695" y="2322292"/>
            <a:ext cx="2659427" cy="1994570"/>
          </a:xfrm>
          <a:prstGeom prst="rect">
            <a:avLst/>
          </a:prstGeom>
        </p:spPr>
      </p:pic>
      <p:pic>
        <p:nvPicPr>
          <p:cNvPr id="12" name="図 11" descr="建物の入り口&#10;&#10;AI 生成コンテンツは誤りを含む可能性があります。">
            <a:extLst>
              <a:ext uri="{FF2B5EF4-FFF2-40B4-BE49-F238E27FC236}">
                <a16:creationId xmlns:a16="http://schemas.microsoft.com/office/drawing/2014/main" id="{4D8B47D2-CFB6-76E9-DE95-7D5F76A1ABF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139057" y="5177823"/>
            <a:ext cx="2659430" cy="1994573"/>
          </a:xfrm>
          <a:prstGeom prst="rect">
            <a:avLst/>
          </a:prstGeom>
        </p:spPr>
      </p:pic>
      <p:pic>
        <p:nvPicPr>
          <p:cNvPr id="15" name="図 14" descr="屋外, 建物, 座る, ストリート が含まれている画像&#10;&#10;AI 生成コンテンツは誤りを含む可能性があります。">
            <a:extLst>
              <a:ext uri="{FF2B5EF4-FFF2-40B4-BE49-F238E27FC236}">
                <a16:creationId xmlns:a16="http://schemas.microsoft.com/office/drawing/2014/main" id="{5CD08668-EDE5-8FF0-3BC1-0CFFC6C6332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a:off x="2230287" y="5189918"/>
            <a:ext cx="2645608" cy="1984206"/>
          </a:xfrm>
          <a:prstGeom prst="rect">
            <a:avLst/>
          </a:prstGeom>
        </p:spPr>
      </p:pic>
      <p:pic>
        <p:nvPicPr>
          <p:cNvPr id="17" name="図 16" descr="建物, 屋外, 草, アパート が含まれている画像&#10;&#10;AI 生成コンテンツは誤りを含む可能性があります。">
            <a:extLst>
              <a:ext uri="{FF2B5EF4-FFF2-40B4-BE49-F238E27FC236}">
                <a16:creationId xmlns:a16="http://schemas.microsoft.com/office/drawing/2014/main" id="{CE210796-695D-0519-4744-F2E538447E6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71485" y="7714749"/>
            <a:ext cx="2326857" cy="1745143"/>
          </a:xfrm>
          <a:prstGeom prst="rect">
            <a:avLst/>
          </a:prstGeom>
        </p:spPr>
      </p:pic>
      <p:pic>
        <p:nvPicPr>
          <p:cNvPr id="19" name="図 18" descr="建物, 木, グリーン, ウォーキング が含まれている画像&#10;&#10;AI 生成コンテンツは誤りを含む可能性があります。">
            <a:extLst>
              <a:ext uri="{FF2B5EF4-FFF2-40B4-BE49-F238E27FC236}">
                <a16:creationId xmlns:a16="http://schemas.microsoft.com/office/drawing/2014/main" id="{C723F8CB-CC05-ED3E-E02E-06E5FC440EE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5400000">
            <a:off x="4309420" y="2327473"/>
            <a:ext cx="2645610" cy="1984208"/>
          </a:xfrm>
          <a:prstGeom prst="rect">
            <a:avLst/>
          </a:prstGeom>
        </p:spPr>
      </p:pic>
      <p:pic>
        <p:nvPicPr>
          <p:cNvPr id="21" name="図 20" descr="滝の前に立っている&#10;&#10;AI 生成コンテンツは誤りを含む可能性があります。">
            <a:extLst>
              <a:ext uri="{FF2B5EF4-FFF2-40B4-BE49-F238E27FC236}">
                <a16:creationId xmlns:a16="http://schemas.microsoft.com/office/drawing/2014/main" id="{CB3ACE31-A70F-E55F-D890-FBE951B3ADA0}"/>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5400000">
            <a:off x="2218193" y="2322292"/>
            <a:ext cx="2659429" cy="1994572"/>
          </a:xfrm>
          <a:prstGeom prst="rect">
            <a:avLst/>
          </a:prstGeom>
        </p:spPr>
      </p:pic>
      <p:sp>
        <p:nvSpPr>
          <p:cNvPr id="24" name="楕円 23">
            <a:extLst>
              <a:ext uri="{FF2B5EF4-FFF2-40B4-BE49-F238E27FC236}">
                <a16:creationId xmlns:a16="http://schemas.microsoft.com/office/drawing/2014/main" id="{75434B31-1B7C-6553-F654-70584434FD07}"/>
              </a:ext>
            </a:extLst>
          </p:cNvPr>
          <p:cNvSpPr/>
          <p:nvPr/>
        </p:nvSpPr>
        <p:spPr>
          <a:xfrm>
            <a:off x="2550621" y="4845394"/>
            <a:ext cx="1242563" cy="1501324"/>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5" name="テキスト ボックス 24">
            <a:extLst>
              <a:ext uri="{FF2B5EF4-FFF2-40B4-BE49-F238E27FC236}">
                <a16:creationId xmlns:a16="http://schemas.microsoft.com/office/drawing/2014/main" id="{3A9B2AC9-87D6-D8F5-B0D5-6820AB3032E3}"/>
              </a:ext>
            </a:extLst>
          </p:cNvPr>
          <p:cNvSpPr txBox="1"/>
          <p:nvPr/>
        </p:nvSpPr>
        <p:spPr>
          <a:xfrm>
            <a:off x="4592657" y="5011281"/>
            <a:ext cx="2079135" cy="584775"/>
          </a:xfrm>
          <a:prstGeom prst="rect">
            <a:avLst/>
          </a:prstGeom>
          <a:noFill/>
          <a:ln>
            <a:solidFill>
              <a:srgbClr val="FF0000"/>
            </a:solidFill>
          </a:ln>
        </p:spPr>
        <p:txBody>
          <a:bodyPr wrap="square" rtlCol="0">
            <a:spAutoFit/>
          </a:bodyPr>
          <a:lstStyle/>
          <a:p>
            <a:r>
              <a:rPr kumimoji="1" lang="ja-JP" altLang="en-US" sz="1600" dirty="0"/>
              <a:t>クスノキ・モミジ・ユズ</a:t>
            </a:r>
          </a:p>
        </p:txBody>
      </p:sp>
      <p:cxnSp>
        <p:nvCxnSpPr>
          <p:cNvPr id="26" name="直線コネクタ 25">
            <a:extLst>
              <a:ext uri="{FF2B5EF4-FFF2-40B4-BE49-F238E27FC236}">
                <a16:creationId xmlns:a16="http://schemas.microsoft.com/office/drawing/2014/main" id="{5B2441A3-6F34-3920-3E7C-A3A99AB8C196}"/>
              </a:ext>
            </a:extLst>
          </p:cNvPr>
          <p:cNvCxnSpPr>
            <a:cxnSpLocks/>
            <a:stCxn id="24" idx="6"/>
            <a:endCxn id="25" idx="1"/>
          </p:cNvCxnSpPr>
          <p:nvPr/>
        </p:nvCxnSpPr>
        <p:spPr>
          <a:xfrm flipV="1">
            <a:off x="3793184" y="5303669"/>
            <a:ext cx="799473" cy="292387"/>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29" name="テキスト ボックス 28">
            <a:extLst>
              <a:ext uri="{FF2B5EF4-FFF2-40B4-BE49-F238E27FC236}">
                <a16:creationId xmlns:a16="http://schemas.microsoft.com/office/drawing/2014/main" id="{0DF712B8-0D9B-3E5F-CC4D-13D61EEC4919}"/>
              </a:ext>
            </a:extLst>
          </p:cNvPr>
          <p:cNvSpPr txBox="1"/>
          <p:nvPr/>
        </p:nvSpPr>
        <p:spPr>
          <a:xfrm>
            <a:off x="471485" y="9986693"/>
            <a:ext cx="6211511" cy="769441"/>
          </a:xfrm>
          <a:prstGeom prst="rect">
            <a:avLst/>
          </a:prstGeom>
          <a:noFill/>
        </p:spPr>
        <p:txBody>
          <a:bodyPr wrap="square" rtlCol="0">
            <a:spAutoFit/>
          </a:bodyPr>
          <a:lstStyle/>
          <a:p>
            <a:r>
              <a:rPr kumimoji="1" lang="ja-JP" altLang="en-US" sz="1100" b="1" dirty="0"/>
              <a:t>＜剪定・伐採の方針＞</a:t>
            </a:r>
            <a:endParaRPr kumimoji="1" lang="en-US" altLang="ja-JP" sz="1100" dirty="0"/>
          </a:p>
          <a:p>
            <a:r>
              <a:rPr kumimoji="1" lang="ja-JP" altLang="en-US" sz="1100" dirty="0"/>
              <a:t>　クスノキ・モミジ・ユズを除き、すべて伐採及び除草。残置されている枯れ枝等についても処分の対象とする。</a:t>
            </a:r>
            <a:endParaRPr kumimoji="1" lang="en-US" altLang="ja-JP" sz="1100" dirty="0"/>
          </a:p>
          <a:p>
            <a:r>
              <a:rPr kumimoji="1" lang="ja-JP" altLang="en-US" sz="1100" dirty="0"/>
              <a:t>　すべての伐採及び除草箇所の写真の掲載は困難であるため、現地視察にて確認すること。</a:t>
            </a:r>
          </a:p>
        </p:txBody>
      </p:sp>
    </p:spTree>
    <p:extLst>
      <p:ext uri="{BB962C8B-B14F-4D97-AF65-F5344CB8AC3E}">
        <p14:creationId xmlns:p14="http://schemas.microsoft.com/office/powerpoint/2010/main" val="7937686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AAFE7E-A5AC-4744-4016-9813C5FBE814}"/>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76D5C74C-7267-78F0-2A75-3FCA80507B30}"/>
              </a:ext>
            </a:extLst>
          </p:cNvPr>
          <p:cNvSpPr>
            <a:spLocks noGrp="1"/>
          </p:cNvSpPr>
          <p:nvPr>
            <p:ph type="title"/>
          </p:nvPr>
        </p:nvSpPr>
        <p:spPr>
          <a:xfrm>
            <a:off x="471488" y="649114"/>
            <a:ext cx="5915025" cy="631046"/>
          </a:xfrm>
        </p:spPr>
        <p:txBody>
          <a:bodyPr/>
          <a:lstStyle/>
          <a:p>
            <a:pPr algn="ctr"/>
            <a:r>
              <a:rPr lang="ja-JP" altLang="en-US" dirty="0"/>
              <a:t>伐採箇所</a:t>
            </a:r>
            <a:endParaRPr kumimoji="1" lang="ja-JP" altLang="en-US" dirty="0"/>
          </a:p>
        </p:txBody>
      </p:sp>
      <p:cxnSp>
        <p:nvCxnSpPr>
          <p:cNvPr id="5" name="直線コネクタ 4">
            <a:extLst>
              <a:ext uri="{FF2B5EF4-FFF2-40B4-BE49-F238E27FC236}">
                <a16:creationId xmlns:a16="http://schemas.microsoft.com/office/drawing/2014/main" id="{99DD6167-6B65-36B1-F943-CFB15DD0A260}"/>
              </a:ext>
            </a:extLst>
          </p:cNvPr>
          <p:cNvCxnSpPr/>
          <p:nvPr/>
        </p:nvCxnSpPr>
        <p:spPr>
          <a:xfrm>
            <a:off x="471487" y="1280160"/>
            <a:ext cx="5937626" cy="0"/>
          </a:xfrm>
          <a:prstGeom prst="line">
            <a:avLst/>
          </a:prstGeom>
        </p:spPr>
        <p:style>
          <a:lnRef idx="2">
            <a:schemeClr val="dk1"/>
          </a:lnRef>
          <a:fillRef idx="0">
            <a:schemeClr val="dk1"/>
          </a:fillRef>
          <a:effectRef idx="1">
            <a:schemeClr val="dk1"/>
          </a:effectRef>
          <a:fontRef idx="minor">
            <a:schemeClr val="tx1"/>
          </a:fontRef>
        </p:style>
      </p:cxnSp>
      <p:cxnSp>
        <p:nvCxnSpPr>
          <p:cNvPr id="14" name="直線コネクタ 13">
            <a:extLst>
              <a:ext uri="{FF2B5EF4-FFF2-40B4-BE49-F238E27FC236}">
                <a16:creationId xmlns:a16="http://schemas.microsoft.com/office/drawing/2014/main" id="{E36472B2-F78E-F62E-6A8E-9D625B3AC5EC}"/>
              </a:ext>
            </a:extLst>
          </p:cNvPr>
          <p:cNvCxnSpPr/>
          <p:nvPr/>
        </p:nvCxnSpPr>
        <p:spPr>
          <a:xfrm>
            <a:off x="448887" y="6611389"/>
            <a:ext cx="5937626" cy="0"/>
          </a:xfrm>
          <a:prstGeom prst="line">
            <a:avLst/>
          </a:prstGeom>
        </p:spPr>
        <p:style>
          <a:lnRef idx="2">
            <a:schemeClr val="dk1"/>
          </a:lnRef>
          <a:fillRef idx="0">
            <a:schemeClr val="dk1"/>
          </a:fillRef>
          <a:effectRef idx="1">
            <a:schemeClr val="dk1"/>
          </a:effectRef>
          <a:fontRef idx="minor">
            <a:schemeClr val="tx1"/>
          </a:fontRef>
        </p:style>
      </p:cxnSp>
      <p:pic>
        <p:nvPicPr>
          <p:cNvPr id="8" name="図 7" descr="建物の前に立っている木&#10;&#10;AI 生成コンテンツは誤りを含む可能性があります。">
            <a:extLst>
              <a:ext uri="{FF2B5EF4-FFF2-40B4-BE49-F238E27FC236}">
                <a16:creationId xmlns:a16="http://schemas.microsoft.com/office/drawing/2014/main" id="{D7A940F2-DD87-B723-7380-63F111D6C31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83674" y="2382865"/>
            <a:ext cx="3102495" cy="2326871"/>
          </a:xfrm>
          <a:prstGeom prst="rect">
            <a:avLst/>
          </a:prstGeom>
        </p:spPr>
      </p:pic>
      <p:pic>
        <p:nvPicPr>
          <p:cNvPr id="10" name="図 9" descr="屋外, グリーン, 草, 座る が含まれている画像&#10;&#10;AI 生成コンテンツは誤りを含む可能性があります。">
            <a:extLst>
              <a:ext uri="{FF2B5EF4-FFF2-40B4-BE49-F238E27FC236}">
                <a16:creationId xmlns:a16="http://schemas.microsoft.com/office/drawing/2014/main" id="{B9CD3E40-4A29-7F65-431C-912F3BC6298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3526097" y="2382864"/>
            <a:ext cx="3102496" cy="2326872"/>
          </a:xfrm>
          <a:prstGeom prst="rect">
            <a:avLst/>
          </a:prstGeom>
        </p:spPr>
      </p:pic>
      <p:sp>
        <p:nvSpPr>
          <p:cNvPr id="11" name="矢印: 右 10">
            <a:extLst>
              <a:ext uri="{FF2B5EF4-FFF2-40B4-BE49-F238E27FC236}">
                <a16:creationId xmlns:a16="http://schemas.microsoft.com/office/drawing/2014/main" id="{DE38DB35-A8BA-6999-D59E-1157D9AABAFA}"/>
              </a:ext>
            </a:extLst>
          </p:cNvPr>
          <p:cNvSpPr/>
          <p:nvPr/>
        </p:nvSpPr>
        <p:spPr>
          <a:xfrm>
            <a:off x="2851482" y="3546300"/>
            <a:ext cx="1062427" cy="25768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a:extLst>
              <a:ext uri="{FF2B5EF4-FFF2-40B4-BE49-F238E27FC236}">
                <a16:creationId xmlns:a16="http://schemas.microsoft.com/office/drawing/2014/main" id="{76853960-0D11-DF9B-80E2-4B75411488D1}"/>
              </a:ext>
            </a:extLst>
          </p:cNvPr>
          <p:cNvSpPr txBox="1"/>
          <p:nvPr/>
        </p:nvSpPr>
        <p:spPr>
          <a:xfrm>
            <a:off x="2932184" y="3339916"/>
            <a:ext cx="847898" cy="276999"/>
          </a:xfrm>
          <a:prstGeom prst="rect">
            <a:avLst/>
          </a:prstGeom>
          <a:noFill/>
        </p:spPr>
        <p:txBody>
          <a:bodyPr wrap="square" rtlCol="0">
            <a:spAutoFit/>
          </a:bodyPr>
          <a:lstStyle/>
          <a:p>
            <a:r>
              <a:rPr kumimoji="1" lang="ja-JP" altLang="en-US" sz="1200" dirty="0"/>
              <a:t>中の様子</a:t>
            </a:r>
          </a:p>
        </p:txBody>
      </p:sp>
      <p:sp>
        <p:nvSpPr>
          <p:cNvPr id="13" name="テキスト ボックス 12">
            <a:extLst>
              <a:ext uri="{FF2B5EF4-FFF2-40B4-BE49-F238E27FC236}">
                <a16:creationId xmlns:a16="http://schemas.microsoft.com/office/drawing/2014/main" id="{B44D6846-226D-1072-F20C-1295C35461B3}"/>
              </a:ext>
            </a:extLst>
          </p:cNvPr>
          <p:cNvSpPr txBox="1"/>
          <p:nvPr/>
        </p:nvSpPr>
        <p:spPr>
          <a:xfrm>
            <a:off x="471486" y="5528884"/>
            <a:ext cx="6211511" cy="430887"/>
          </a:xfrm>
          <a:prstGeom prst="rect">
            <a:avLst/>
          </a:prstGeom>
          <a:noFill/>
        </p:spPr>
        <p:txBody>
          <a:bodyPr wrap="square" rtlCol="0">
            <a:spAutoFit/>
          </a:bodyPr>
          <a:lstStyle/>
          <a:p>
            <a:r>
              <a:rPr kumimoji="1" lang="ja-JP" altLang="en-US" sz="1100" b="1" dirty="0"/>
              <a:t>＜剪定・伐採の方針＞</a:t>
            </a:r>
            <a:endParaRPr kumimoji="1" lang="en-US" altLang="ja-JP" sz="1100" dirty="0"/>
          </a:p>
          <a:p>
            <a:r>
              <a:rPr kumimoji="1" lang="ja-JP" altLang="en-US" sz="1100" dirty="0"/>
              <a:t>　すべて伐採及び除草。</a:t>
            </a:r>
          </a:p>
        </p:txBody>
      </p:sp>
      <p:sp>
        <p:nvSpPr>
          <p:cNvPr id="17" name="テキスト ボックス 16">
            <a:extLst>
              <a:ext uri="{FF2B5EF4-FFF2-40B4-BE49-F238E27FC236}">
                <a16:creationId xmlns:a16="http://schemas.microsoft.com/office/drawing/2014/main" id="{106AB17C-B8F1-408A-3E2B-5B0E5B815B82}"/>
              </a:ext>
            </a:extLst>
          </p:cNvPr>
          <p:cNvSpPr txBox="1"/>
          <p:nvPr/>
        </p:nvSpPr>
        <p:spPr>
          <a:xfrm>
            <a:off x="471486" y="1393947"/>
            <a:ext cx="398943" cy="369332"/>
          </a:xfrm>
          <a:prstGeom prst="rect">
            <a:avLst/>
          </a:prstGeom>
          <a:noFill/>
          <a:ln w="19050">
            <a:solidFill>
              <a:srgbClr val="00B0F0"/>
            </a:solidFill>
          </a:ln>
        </p:spPr>
        <p:txBody>
          <a:bodyPr wrap="square" rtlCol="0">
            <a:spAutoFit/>
          </a:bodyPr>
          <a:lstStyle/>
          <a:p>
            <a:endParaRPr kumimoji="1" lang="ja-JP" altLang="en-US" dirty="0"/>
          </a:p>
        </p:txBody>
      </p:sp>
      <p:sp>
        <p:nvSpPr>
          <p:cNvPr id="18" name="テキスト ボックス 17">
            <a:extLst>
              <a:ext uri="{FF2B5EF4-FFF2-40B4-BE49-F238E27FC236}">
                <a16:creationId xmlns:a16="http://schemas.microsoft.com/office/drawing/2014/main" id="{5795C9A7-1656-F10F-58A1-821CCAF021A3}"/>
              </a:ext>
            </a:extLst>
          </p:cNvPr>
          <p:cNvSpPr txBox="1"/>
          <p:nvPr/>
        </p:nvSpPr>
        <p:spPr>
          <a:xfrm>
            <a:off x="448887" y="1433275"/>
            <a:ext cx="463996" cy="369332"/>
          </a:xfrm>
          <a:prstGeom prst="rect">
            <a:avLst/>
          </a:prstGeom>
          <a:noFill/>
        </p:spPr>
        <p:txBody>
          <a:bodyPr wrap="square" rtlCol="0">
            <a:spAutoFit/>
          </a:bodyPr>
          <a:lstStyle/>
          <a:p>
            <a:r>
              <a:rPr kumimoji="1" lang="en-US" altLang="ja-JP" dirty="0">
                <a:latin typeface="+mn-ea"/>
              </a:rPr>
              <a:t>11</a:t>
            </a:r>
            <a:endParaRPr kumimoji="1" lang="ja-JP" altLang="en-US" dirty="0">
              <a:latin typeface="+mn-ea"/>
            </a:endParaRPr>
          </a:p>
        </p:txBody>
      </p:sp>
      <p:sp>
        <p:nvSpPr>
          <p:cNvPr id="19" name="テキスト ボックス 18">
            <a:extLst>
              <a:ext uri="{FF2B5EF4-FFF2-40B4-BE49-F238E27FC236}">
                <a16:creationId xmlns:a16="http://schemas.microsoft.com/office/drawing/2014/main" id="{A54EDFCC-2236-FB2F-A706-884B88A575B4}"/>
              </a:ext>
            </a:extLst>
          </p:cNvPr>
          <p:cNvSpPr txBox="1"/>
          <p:nvPr/>
        </p:nvSpPr>
        <p:spPr>
          <a:xfrm>
            <a:off x="494085" y="6854348"/>
            <a:ext cx="398943" cy="369332"/>
          </a:xfrm>
          <a:prstGeom prst="rect">
            <a:avLst/>
          </a:prstGeom>
          <a:noFill/>
          <a:ln w="19050">
            <a:solidFill>
              <a:srgbClr val="00B0F0"/>
            </a:solidFill>
          </a:ln>
        </p:spPr>
        <p:txBody>
          <a:bodyPr wrap="square" rtlCol="0">
            <a:spAutoFit/>
          </a:bodyPr>
          <a:lstStyle/>
          <a:p>
            <a:endParaRPr kumimoji="1" lang="ja-JP" altLang="en-US" dirty="0"/>
          </a:p>
        </p:txBody>
      </p:sp>
      <p:sp>
        <p:nvSpPr>
          <p:cNvPr id="20" name="テキスト ボックス 19">
            <a:extLst>
              <a:ext uri="{FF2B5EF4-FFF2-40B4-BE49-F238E27FC236}">
                <a16:creationId xmlns:a16="http://schemas.microsoft.com/office/drawing/2014/main" id="{0EEB7EA9-F56A-A5BA-7FC5-5F0D6E6D4928}"/>
              </a:ext>
            </a:extLst>
          </p:cNvPr>
          <p:cNvSpPr txBox="1"/>
          <p:nvPr/>
        </p:nvSpPr>
        <p:spPr>
          <a:xfrm>
            <a:off x="471486" y="6893676"/>
            <a:ext cx="463996" cy="369332"/>
          </a:xfrm>
          <a:prstGeom prst="rect">
            <a:avLst/>
          </a:prstGeom>
          <a:noFill/>
        </p:spPr>
        <p:txBody>
          <a:bodyPr wrap="square" rtlCol="0">
            <a:spAutoFit/>
          </a:bodyPr>
          <a:lstStyle/>
          <a:p>
            <a:r>
              <a:rPr kumimoji="1" lang="en-US" altLang="ja-JP" dirty="0">
                <a:latin typeface="+mn-ea"/>
              </a:rPr>
              <a:t>12</a:t>
            </a:r>
            <a:endParaRPr kumimoji="1" lang="ja-JP" altLang="en-US" dirty="0">
              <a:latin typeface="+mn-ea"/>
            </a:endParaRPr>
          </a:p>
        </p:txBody>
      </p:sp>
      <p:pic>
        <p:nvPicPr>
          <p:cNvPr id="22" name="図 21" descr="屋外, 時計, 背の高い, タワー が含まれている画像&#10;&#10;AI 生成コンテンツは誤りを含む可能性があります。">
            <a:extLst>
              <a:ext uri="{FF2B5EF4-FFF2-40B4-BE49-F238E27FC236}">
                <a16:creationId xmlns:a16="http://schemas.microsoft.com/office/drawing/2014/main" id="{EF991BDF-97D3-F57D-C2F2-F03A9B5DB72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a:off x="76658" y="7765555"/>
            <a:ext cx="3158620" cy="2368965"/>
          </a:xfrm>
          <a:prstGeom prst="rect">
            <a:avLst/>
          </a:prstGeom>
        </p:spPr>
      </p:pic>
      <p:sp>
        <p:nvSpPr>
          <p:cNvPr id="23" name="テキスト ボックス 22">
            <a:extLst>
              <a:ext uri="{FF2B5EF4-FFF2-40B4-BE49-F238E27FC236}">
                <a16:creationId xmlns:a16="http://schemas.microsoft.com/office/drawing/2014/main" id="{A430038B-59A2-BF5E-9B05-49FD65FC1A73}"/>
              </a:ext>
            </a:extLst>
          </p:cNvPr>
          <p:cNvSpPr txBox="1"/>
          <p:nvPr/>
        </p:nvSpPr>
        <p:spPr>
          <a:xfrm>
            <a:off x="471486" y="10798053"/>
            <a:ext cx="6211511" cy="430887"/>
          </a:xfrm>
          <a:prstGeom prst="rect">
            <a:avLst/>
          </a:prstGeom>
          <a:noFill/>
        </p:spPr>
        <p:txBody>
          <a:bodyPr wrap="square" rtlCol="0">
            <a:spAutoFit/>
          </a:bodyPr>
          <a:lstStyle/>
          <a:p>
            <a:r>
              <a:rPr kumimoji="1" lang="ja-JP" altLang="en-US" sz="1100" b="1" dirty="0"/>
              <a:t>＜剪定・伐採の方針＞</a:t>
            </a:r>
            <a:endParaRPr kumimoji="1" lang="en-US" altLang="ja-JP" sz="1100" dirty="0"/>
          </a:p>
          <a:p>
            <a:r>
              <a:rPr kumimoji="1" lang="ja-JP" altLang="en-US" sz="1100" dirty="0"/>
              <a:t>　すべて伐採及び除草。</a:t>
            </a:r>
          </a:p>
        </p:txBody>
      </p:sp>
    </p:spTree>
    <p:extLst>
      <p:ext uri="{BB962C8B-B14F-4D97-AF65-F5344CB8AC3E}">
        <p14:creationId xmlns:p14="http://schemas.microsoft.com/office/powerpoint/2010/main" val="32652281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BA86AF-17CE-B329-FE16-C1253B8D2711}"/>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011EA173-9C81-57AB-9AA0-E77AAA3BCA15}"/>
              </a:ext>
            </a:extLst>
          </p:cNvPr>
          <p:cNvSpPr>
            <a:spLocks noGrp="1"/>
          </p:cNvSpPr>
          <p:nvPr>
            <p:ph type="title"/>
          </p:nvPr>
        </p:nvSpPr>
        <p:spPr>
          <a:xfrm>
            <a:off x="471488" y="649114"/>
            <a:ext cx="5915025" cy="631046"/>
          </a:xfrm>
        </p:spPr>
        <p:txBody>
          <a:bodyPr/>
          <a:lstStyle/>
          <a:p>
            <a:pPr algn="ctr"/>
            <a:r>
              <a:rPr lang="ja-JP" altLang="en-US" dirty="0"/>
              <a:t>伐採箇所</a:t>
            </a:r>
            <a:endParaRPr kumimoji="1" lang="ja-JP" altLang="en-US" dirty="0"/>
          </a:p>
        </p:txBody>
      </p:sp>
      <p:cxnSp>
        <p:nvCxnSpPr>
          <p:cNvPr id="5" name="直線コネクタ 4">
            <a:extLst>
              <a:ext uri="{FF2B5EF4-FFF2-40B4-BE49-F238E27FC236}">
                <a16:creationId xmlns:a16="http://schemas.microsoft.com/office/drawing/2014/main" id="{33B7CFA0-F992-9390-DFE6-629203EDC71B}"/>
              </a:ext>
            </a:extLst>
          </p:cNvPr>
          <p:cNvCxnSpPr/>
          <p:nvPr/>
        </p:nvCxnSpPr>
        <p:spPr>
          <a:xfrm>
            <a:off x="471487" y="1280160"/>
            <a:ext cx="5937626" cy="0"/>
          </a:xfrm>
          <a:prstGeom prst="line">
            <a:avLst/>
          </a:prstGeom>
        </p:spPr>
        <p:style>
          <a:lnRef idx="2">
            <a:schemeClr val="dk1"/>
          </a:lnRef>
          <a:fillRef idx="0">
            <a:schemeClr val="dk1"/>
          </a:fillRef>
          <a:effectRef idx="1">
            <a:schemeClr val="dk1"/>
          </a:effectRef>
          <a:fontRef idx="minor">
            <a:schemeClr val="tx1"/>
          </a:fontRef>
        </p:style>
      </p:cxnSp>
      <p:sp>
        <p:nvSpPr>
          <p:cNvPr id="10" name="テキスト ボックス 9">
            <a:extLst>
              <a:ext uri="{FF2B5EF4-FFF2-40B4-BE49-F238E27FC236}">
                <a16:creationId xmlns:a16="http://schemas.microsoft.com/office/drawing/2014/main" id="{5300BCE4-2732-7ADA-ABDE-4D4FCDE9BA4C}"/>
              </a:ext>
            </a:extLst>
          </p:cNvPr>
          <p:cNvSpPr txBox="1"/>
          <p:nvPr/>
        </p:nvSpPr>
        <p:spPr>
          <a:xfrm>
            <a:off x="471487" y="1463216"/>
            <a:ext cx="398943" cy="369332"/>
          </a:xfrm>
          <a:prstGeom prst="rect">
            <a:avLst/>
          </a:prstGeom>
          <a:noFill/>
          <a:ln w="19050">
            <a:solidFill>
              <a:srgbClr val="00B0F0"/>
            </a:solidFill>
          </a:ln>
        </p:spPr>
        <p:txBody>
          <a:bodyPr wrap="square" rtlCol="0">
            <a:spAutoFit/>
          </a:bodyPr>
          <a:lstStyle/>
          <a:p>
            <a:endParaRPr kumimoji="1" lang="ja-JP" altLang="en-US" dirty="0"/>
          </a:p>
        </p:txBody>
      </p:sp>
      <p:sp>
        <p:nvSpPr>
          <p:cNvPr id="11" name="テキスト ボックス 10">
            <a:extLst>
              <a:ext uri="{FF2B5EF4-FFF2-40B4-BE49-F238E27FC236}">
                <a16:creationId xmlns:a16="http://schemas.microsoft.com/office/drawing/2014/main" id="{289FB183-CBE4-0C51-D298-F4A5850E078A}"/>
              </a:ext>
            </a:extLst>
          </p:cNvPr>
          <p:cNvSpPr txBox="1"/>
          <p:nvPr/>
        </p:nvSpPr>
        <p:spPr>
          <a:xfrm>
            <a:off x="448888" y="1502544"/>
            <a:ext cx="463996" cy="369332"/>
          </a:xfrm>
          <a:prstGeom prst="rect">
            <a:avLst/>
          </a:prstGeom>
          <a:noFill/>
        </p:spPr>
        <p:txBody>
          <a:bodyPr wrap="square" rtlCol="0">
            <a:spAutoFit/>
          </a:bodyPr>
          <a:lstStyle/>
          <a:p>
            <a:r>
              <a:rPr kumimoji="1" lang="en-US" altLang="ja-JP" dirty="0">
                <a:latin typeface="+mn-ea"/>
              </a:rPr>
              <a:t>13</a:t>
            </a:r>
            <a:endParaRPr kumimoji="1" lang="ja-JP" altLang="en-US" dirty="0">
              <a:latin typeface="+mn-ea"/>
            </a:endParaRPr>
          </a:p>
        </p:txBody>
      </p:sp>
      <p:pic>
        <p:nvPicPr>
          <p:cNvPr id="13" name="図 12" descr="建物, 屋外, 座る, ストリート が含まれている画像&#10;&#10;AI 生成コンテンツは誤りを含む可能性があります。">
            <a:extLst>
              <a:ext uri="{FF2B5EF4-FFF2-40B4-BE49-F238E27FC236}">
                <a16:creationId xmlns:a16="http://schemas.microsoft.com/office/drawing/2014/main" id="{1621CA24-9716-C471-AC46-031C7839950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28546" y="2519442"/>
            <a:ext cx="4000264" cy="3000198"/>
          </a:xfrm>
          <a:prstGeom prst="rect">
            <a:avLst/>
          </a:prstGeom>
        </p:spPr>
      </p:pic>
      <p:pic>
        <p:nvPicPr>
          <p:cNvPr id="16" name="図 15" descr="屋外, フェンス, 建物, 草 が含まれている画像&#10;&#10;AI 生成コンテンツは誤りを含む可能性があります。">
            <a:extLst>
              <a:ext uri="{FF2B5EF4-FFF2-40B4-BE49-F238E27FC236}">
                <a16:creationId xmlns:a16="http://schemas.microsoft.com/office/drawing/2014/main" id="{A3A61047-FB12-70D0-C7F0-6357C6B2964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3847177" y="6550659"/>
            <a:ext cx="2927927" cy="2195945"/>
          </a:xfrm>
          <a:prstGeom prst="rect">
            <a:avLst/>
          </a:prstGeom>
        </p:spPr>
      </p:pic>
      <p:pic>
        <p:nvPicPr>
          <p:cNvPr id="18" name="図 17" descr="花が咲いている植物&#10;&#10;AI 生成コンテンツは誤りを含む可能性があります。">
            <a:extLst>
              <a:ext uri="{FF2B5EF4-FFF2-40B4-BE49-F238E27FC236}">
                <a16:creationId xmlns:a16="http://schemas.microsoft.com/office/drawing/2014/main" id="{63C495E7-ECBD-0ECD-74A3-59361CC0B5B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a:off x="3847177" y="2385400"/>
            <a:ext cx="2927927" cy="2195945"/>
          </a:xfrm>
          <a:prstGeom prst="rect">
            <a:avLst/>
          </a:prstGeom>
        </p:spPr>
      </p:pic>
      <p:sp>
        <p:nvSpPr>
          <p:cNvPr id="19" name="楕円 18">
            <a:extLst>
              <a:ext uri="{FF2B5EF4-FFF2-40B4-BE49-F238E27FC236}">
                <a16:creationId xmlns:a16="http://schemas.microsoft.com/office/drawing/2014/main" id="{A1BBE400-8D7A-E75A-8FFF-06C2492E873D}"/>
              </a:ext>
            </a:extLst>
          </p:cNvPr>
          <p:cNvSpPr/>
          <p:nvPr/>
        </p:nvSpPr>
        <p:spPr>
          <a:xfrm>
            <a:off x="448887" y="3554274"/>
            <a:ext cx="1637608" cy="1023729"/>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20" name="直線コネクタ 19">
            <a:extLst>
              <a:ext uri="{FF2B5EF4-FFF2-40B4-BE49-F238E27FC236}">
                <a16:creationId xmlns:a16="http://schemas.microsoft.com/office/drawing/2014/main" id="{147E4FD3-784A-B5BC-EFB9-842E0DF825FB}"/>
              </a:ext>
            </a:extLst>
          </p:cNvPr>
          <p:cNvCxnSpPr>
            <a:cxnSpLocks/>
            <a:endCxn id="18" idx="2"/>
          </p:cNvCxnSpPr>
          <p:nvPr/>
        </p:nvCxnSpPr>
        <p:spPr>
          <a:xfrm flipV="1">
            <a:off x="2085744" y="3483373"/>
            <a:ext cx="2127424" cy="579478"/>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22" name="楕円 21">
            <a:extLst>
              <a:ext uri="{FF2B5EF4-FFF2-40B4-BE49-F238E27FC236}">
                <a16:creationId xmlns:a16="http://schemas.microsoft.com/office/drawing/2014/main" id="{12A948CC-8038-616F-868C-2FD5C8CAC0E7}"/>
              </a:ext>
            </a:extLst>
          </p:cNvPr>
          <p:cNvSpPr/>
          <p:nvPr/>
        </p:nvSpPr>
        <p:spPr>
          <a:xfrm>
            <a:off x="1987461" y="4066138"/>
            <a:ext cx="1637608" cy="1023729"/>
          </a:xfrm>
          <a:prstGeom prst="ellipse">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23" name="直線コネクタ 22">
            <a:extLst>
              <a:ext uri="{FF2B5EF4-FFF2-40B4-BE49-F238E27FC236}">
                <a16:creationId xmlns:a16="http://schemas.microsoft.com/office/drawing/2014/main" id="{C752DA24-9C61-B378-EA3A-661276F4CA45}"/>
              </a:ext>
            </a:extLst>
          </p:cNvPr>
          <p:cNvCxnSpPr>
            <a:cxnSpLocks/>
            <a:endCxn id="16" idx="2"/>
          </p:cNvCxnSpPr>
          <p:nvPr/>
        </p:nvCxnSpPr>
        <p:spPr>
          <a:xfrm>
            <a:off x="2855407" y="5099839"/>
            <a:ext cx="1357761" cy="2548793"/>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sp>
        <p:nvSpPr>
          <p:cNvPr id="26" name="テキスト ボックス 25">
            <a:extLst>
              <a:ext uri="{FF2B5EF4-FFF2-40B4-BE49-F238E27FC236}">
                <a16:creationId xmlns:a16="http://schemas.microsoft.com/office/drawing/2014/main" id="{BEB6B174-0AF1-4158-86BA-49100CFCCA9F}"/>
              </a:ext>
            </a:extLst>
          </p:cNvPr>
          <p:cNvSpPr txBox="1"/>
          <p:nvPr/>
        </p:nvSpPr>
        <p:spPr>
          <a:xfrm>
            <a:off x="428531" y="9919040"/>
            <a:ext cx="6211511" cy="430887"/>
          </a:xfrm>
          <a:prstGeom prst="rect">
            <a:avLst/>
          </a:prstGeom>
          <a:noFill/>
        </p:spPr>
        <p:txBody>
          <a:bodyPr wrap="square" rtlCol="0">
            <a:spAutoFit/>
          </a:bodyPr>
          <a:lstStyle/>
          <a:p>
            <a:r>
              <a:rPr kumimoji="1" lang="ja-JP" altLang="en-US" sz="1100" b="1" dirty="0"/>
              <a:t>＜剪定・伐採の方針＞</a:t>
            </a:r>
            <a:endParaRPr kumimoji="1" lang="en-US" altLang="ja-JP" sz="1100" dirty="0"/>
          </a:p>
          <a:p>
            <a:r>
              <a:rPr kumimoji="1" lang="ja-JP" altLang="en-US" sz="1100" dirty="0"/>
              <a:t>　すべて伐採及び除草。</a:t>
            </a:r>
          </a:p>
        </p:txBody>
      </p:sp>
    </p:spTree>
    <p:extLst>
      <p:ext uri="{BB962C8B-B14F-4D97-AF65-F5344CB8AC3E}">
        <p14:creationId xmlns:p14="http://schemas.microsoft.com/office/powerpoint/2010/main" val="18898339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C0F06-FFEF-EED2-47AA-C79D2C388C32}"/>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4EFFED16-C0ED-E663-5A39-BA1840005595}"/>
              </a:ext>
            </a:extLst>
          </p:cNvPr>
          <p:cNvSpPr>
            <a:spLocks noGrp="1"/>
          </p:cNvSpPr>
          <p:nvPr>
            <p:ph type="title"/>
          </p:nvPr>
        </p:nvSpPr>
        <p:spPr>
          <a:xfrm>
            <a:off x="471488" y="649114"/>
            <a:ext cx="5915025" cy="631046"/>
          </a:xfrm>
        </p:spPr>
        <p:txBody>
          <a:bodyPr/>
          <a:lstStyle/>
          <a:p>
            <a:pPr algn="ctr"/>
            <a:r>
              <a:rPr lang="ja-JP" altLang="en-US" dirty="0"/>
              <a:t>伐採箇所</a:t>
            </a:r>
            <a:endParaRPr kumimoji="1" lang="ja-JP" altLang="en-US" dirty="0"/>
          </a:p>
        </p:txBody>
      </p:sp>
      <p:cxnSp>
        <p:nvCxnSpPr>
          <p:cNvPr id="5" name="直線コネクタ 4">
            <a:extLst>
              <a:ext uri="{FF2B5EF4-FFF2-40B4-BE49-F238E27FC236}">
                <a16:creationId xmlns:a16="http://schemas.microsoft.com/office/drawing/2014/main" id="{B3EF7262-1EA2-4E4A-9615-6BF230DBBF00}"/>
              </a:ext>
            </a:extLst>
          </p:cNvPr>
          <p:cNvCxnSpPr/>
          <p:nvPr/>
        </p:nvCxnSpPr>
        <p:spPr>
          <a:xfrm>
            <a:off x="471487" y="1280160"/>
            <a:ext cx="5937626" cy="0"/>
          </a:xfrm>
          <a:prstGeom prst="line">
            <a:avLst/>
          </a:prstGeom>
        </p:spPr>
        <p:style>
          <a:lnRef idx="2">
            <a:schemeClr val="dk1"/>
          </a:lnRef>
          <a:fillRef idx="0">
            <a:schemeClr val="dk1"/>
          </a:fillRef>
          <a:effectRef idx="1">
            <a:schemeClr val="dk1"/>
          </a:effectRef>
          <a:fontRef idx="minor">
            <a:schemeClr val="tx1"/>
          </a:fontRef>
        </p:style>
      </p:cxnSp>
      <p:sp>
        <p:nvSpPr>
          <p:cNvPr id="10" name="テキスト ボックス 9">
            <a:extLst>
              <a:ext uri="{FF2B5EF4-FFF2-40B4-BE49-F238E27FC236}">
                <a16:creationId xmlns:a16="http://schemas.microsoft.com/office/drawing/2014/main" id="{71374BB7-CA6E-0CBB-A2A2-AB69AE4828B5}"/>
              </a:ext>
            </a:extLst>
          </p:cNvPr>
          <p:cNvSpPr txBox="1"/>
          <p:nvPr/>
        </p:nvSpPr>
        <p:spPr>
          <a:xfrm>
            <a:off x="471487" y="1463216"/>
            <a:ext cx="398943" cy="369332"/>
          </a:xfrm>
          <a:prstGeom prst="rect">
            <a:avLst/>
          </a:prstGeom>
          <a:noFill/>
          <a:ln w="19050">
            <a:solidFill>
              <a:srgbClr val="00B0F0"/>
            </a:solidFill>
          </a:ln>
        </p:spPr>
        <p:txBody>
          <a:bodyPr wrap="square" rtlCol="0">
            <a:spAutoFit/>
          </a:bodyPr>
          <a:lstStyle/>
          <a:p>
            <a:endParaRPr kumimoji="1" lang="ja-JP" altLang="en-US" dirty="0"/>
          </a:p>
        </p:txBody>
      </p:sp>
      <p:sp>
        <p:nvSpPr>
          <p:cNvPr id="11" name="テキスト ボックス 10">
            <a:extLst>
              <a:ext uri="{FF2B5EF4-FFF2-40B4-BE49-F238E27FC236}">
                <a16:creationId xmlns:a16="http://schemas.microsoft.com/office/drawing/2014/main" id="{198DAFB9-ED81-3620-395E-B8763F24570C}"/>
              </a:ext>
            </a:extLst>
          </p:cNvPr>
          <p:cNvSpPr txBox="1"/>
          <p:nvPr/>
        </p:nvSpPr>
        <p:spPr>
          <a:xfrm>
            <a:off x="448888" y="1502544"/>
            <a:ext cx="463996" cy="369332"/>
          </a:xfrm>
          <a:prstGeom prst="rect">
            <a:avLst/>
          </a:prstGeom>
          <a:noFill/>
        </p:spPr>
        <p:txBody>
          <a:bodyPr wrap="square" rtlCol="0">
            <a:spAutoFit/>
          </a:bodyPr>
          <a:lstStyle/>
          <a:p>
            <a:r>
              <a:rPr kumimoji="1" lang="en-US" altLang="ja-JP" dirty="0">
                <a:latin typeface="+mn-ea"/>
              </a:rPr>
              <a:t>14</a:t>
            </a:r>
            <a:endParaRPr kumimoji="1" lang="ja-JP" altLang="en-US" dirty="0">
              <a:latin typeface="+mn-ea"/>
            </a:endParaRPr>
          </a:p>
        </p:txBody>
      </p:sp>
      <p:pic>
        <p:nvPicPr>
          <p:cNvPr id="6" name="図 5" descr="屋外, 建物, 横, 座る が含まれている画像&#10;&#10;AI 生成コンテンツは誤りを含む可能性があります。">
            <a:extLst>
              <a:ext uri="{FF2B5EF4-FFF2-40B4-BE49-F238E27FC236}">
                <a16:creationId xmlns:a16="http://schemas.microsoft.com/office/drawing/2014/main" id="{EEFB5444-FA18-21EB-551D-2F91DA4FD63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4200907" y="2229037"/>
            <a:ext cx="2542661" cy="1906996"/>
          </a:xfrm>
          <a:prstGeom prst="rect">
            <a:avLst/>
          </a:prstGeom>
        </p:spPr>
      </p:pic>
      <p:pic>
        <p:nvPicPr>
          <p:cNvPr id="12" name="図 11" descr="屋外, 建物, 小さい, 横 が含まれている画像&#10;&#10;AI 生成コンテンツは誤りを含む可能性があります。">
            <a:extLst>
              <a:ext uri="{FF2B5EF4-FFF2-40B4-BE49-F238E27FC236}">
                <a16:creationId xmlns:a16="http://schemas.microsoft.com/office/drawing/2014/main" id="{A2D0833B-6AA4-C579-B8DE-77157BE50FE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2182648" y="2242048"/>
            <a:ext cx="2527793" cy="1895845"/>
          </a:xfrm>
          <a:prstGeom prst="rect">
            <a:avLst/>
          </a:prstGeom>
        </p:spPr>
      </p:pic>
      <p:pic>
        <p:nvPicPr>
          <p:cNvPr id="15" name="図 14" descr="屋外, 建物, ストリート, 水 が含まれている画像&#10;&#10;AI 生成コンテンツは誤りを含む可能性があります。">
            <a:extLst>
              <a:ext uri="{FF2B5EF4-FFF2-40B4-BE49-F238E27FC236}">
                <a16:creationId xmlns:a16="http://schemas.microsoft.com/office/drawing/2014/main" id="{F7B70FAB-F093-0149-D52F-83E41B3B783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a:off x="155513" y="2227179"/>
            <a:ext cx="2527794" cy="1895846"/>
          </a:xfrm>
          <a:prstGeom prst="rect">
            <a:avLst/>
          </a:prstGeom>
        </p:spPr>
      </p:pic>
      <p:sp>
        <p:nvSpPr>
          <p:cNvPr id="16" name="テキスト ボックス 15">
            <a:extLst>
              <a:ext uri="{FF2B5EF4-FFF2-40B4-BE49-F238E27FC236}">
                <a16:creationId xmlns:a16="http://schemas.microsoft.com/office/drawing/2014/main" id="{859EABD6-8397-C0B1-E439-D875359FA65D}"/>
              </a:ext>
            </a:extLst>
          </p:cNvPr>
          <p:cNvSpPr txBox="1"/>
          <p:nvPr/>
        </p:nvSpPr>
        <p:spPr>
          <a:xfrm>
            <a:off x="448888" y="5022844"/>
            <a:ext cx="6211511" cy="600164"/>
          </a:xfrm>
          <a:prstGeom prst="rect">
            <a:avLst/>
          </a:prstGeom>
          <a:noFill/>
        </p:spPr>
        <p:txBody>
          <a:bodyPr wrap="square" rtlCol="0">
            <a:spAutoFit/>
          </a:bodyPr>
          <a:lstStyle/>
          <a:p>
            <a:r>
              <a:rPr kumimoji="1" lang="ja-JP" altLang="en-US" sz="1100" b="1" dirty="0"/>
              <a:t>＜剪定・伐採の方針＞</a:t>
            </a:r>
            <a:endParaRPr kumimoji="1" lang="en-US" altLang="ja-JP" sz="1100" dirty="0"/>
          </a:p>
          <a:p>
            <a:r>
              <a:rPr kumimoji="1" lang="ja-JP" altLang="en-US" sz="1100" dirty="0"/>
              <a:t>　すべて伐採及び除草。</a:t>
            </a:r>
            <a:endParaRPr kumimoji="1" lang="en-US" altLang="ja-JP" sz="1100" dirty="0"/>
          </a:p>
          <a:p>
            <a:r>
              <a:rPr kumimoji="1" lang="ja-JP" altLang="en-US" sz="1100" dirty="0"/>
              <a:t>　　すべての伐採及び除草箇所の写真の掲載は困難であるため、現地視察にて確認すること。</a:t>
            </a:r>
          </a:p>
        </p:txBody>
      </p:sp>
    </p:spTree>
    <p:extLst>
      <p:ext uri="{BB962C8B-B14F-4D97-AF65-F5344CB8AC3E}">
        <p14:creationId xmlns:p14="http://schemas.microsoft.com/office/powerpoint/2010/main" val="118107482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326</TotalTime>
  <Words>536</Words>
  <Application>Microsoft Office PowerPoint</Application>
  <PresentationFormat>ワイド画面</PresentationFormat>
  <Paragraphs>83</Paragraphs>
  <Slides>10</Slides>
  <Notes>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10</vt:i4>
      </vt:variant>
    </vt:vector>
  </HeadingPairs>
  <TitlesOfParts>
    <vt:vector size="15" baseType="lpstr">
      <vt:lpstr>游ゴシック</vt:lpstr>
      <vt:lpstr>Aptos</vt:lpstr>
      <vt:lpstr>Aptos Display</vt:lpstr>
      <vt:lpstr>Arial</vt:lpstr>
      <vt:lpstr>Office テーマ</vt:lpstr>
      <vt:lpstr>PowerPoint プレゼンテーション</vt:lpstr>
      <vt:lpstr>PowerPoint プレゼンテーション</vt:lpstr>
      <vt:lpstr>剪定箇所</vt:lpstr>
      <vt:lpstr>剪定箇所</vt:lpstr>
      <vt:lpstr>剪定箇所</vt:lpstr>
      <vt:lpstr>伐採箇所</vt:lpstr>
      <vt:lpstr>伐採箇所</vt:lpstr>
      <vt:lpstr>伐採箇所</vt:lpstr>
      <vt:lpstr>伐採箇所</vt:lpstr>
      <vt:lpstr>伐採箇所</vt:lpstr>
    </vt:vector>
  </TitlesOfParts>
  <Company>Kyoto City Office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上甲（すままち）</dc:creator>
  <cp:lastModifiedBy>上甲（すままち）</cp:lastModifiedBy>
  <cp:revision>24</cp:revision>
  <dcterms:created xsi:type="dcterms:W3CDTF">2026-07-03T05:57:05Z</dcterms:created>
  <dcterms:modified xsi:type="dcterms:W3CDTF">2026-09-24T08:40:12Z</dcterms:modified>
</cp:coreProperties>
</file>